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8C69F5-007E-4226-9D71-65DA3416006D}" type="doc">
      <dgm:prSet loTypeId="urn:microsoft.com/office/officeart/2005/8/layout/chevron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3B9B4212-3F5F-4724-A4F5-E314D6642A8E}">
      <dgm:prSet phldrT="[Текст]" custT="1"/>
      <dgm:spPr>
        <a:solidFill>
          <a:srgbClr val="33CC33"/>
        </a:solidFill>
      </dgm:spPr>
      <dgm:t>
        <a:bodyPr/>
        <a:lstStyle/>
        <a:p>
          <a:r>
            <a:rPr lang="uk-UA" sz="1200" b="1" dirty="0">
              <a:solidFill>
                <a:srgbClr val="FFFF00"/>
              </a:solidFill>
            </a:rPr>
            <a:t>Біологічна</a:t>
          </a:r>
          <a:endParaRPr lang="uk-UA" sz="1200" dirty="0">
            <a:solidFill>
              <a:srgbClr val="FFFF00"/>
            </a:solidFill>
          </a:endParaRPr>
        </a:p>
      </dgm:t>
    </dgm:pt>
    <dgm:pt modelId="{92AC20E8-C9EC-497E-8BD0-3F878CF18ECF}" type="parTrans" cxnId="{B579305A-7B38-4FBE-AC9E-9E5359450CCC}">
      <dgm:prSet/>
      <dgm:spPr/>
      <dgm:t>
        <a:bodyPr/>
        <a:lstStyle/>
        <a:p>
          <a:endParaRPr lang="uk-UA"/>
        </a:p>
      </dgm:t>
    </dgm:pt>
    <dgm:pt modelId="{BF0FD55A-FDE2-4AD2-BCB7-2A6FF00261E5}" type="sibTrans" cxnId="{B579305A-7B38-4FBE-AC9E-9E5359450CCC}">
      <dgm:prSet/>
      <dgm:spPr/>
      <dgm:t>
        <a:bodyPr/>
        <a:lstStyle/>
        <a:p>
          <a:endParaRPr lang="uk-UA"/>
        </a:p>
      </dgm:t>
    </dgm:pt>
    <dgm:pt modelId="{70DF371C-3102-45E7-8141-DEF8BFBD7629}">
      <dgm:prSet phldrT="[Текст]" custT="1"/>
      <dgm:spPr>
        <a:solidFill>
          <a:srgbClr val="99FF99">
            <a:alpha val="89804"/>
          </a:srgbClr>
        </a:solidFill>
      </dgm:spPr>
      <dgm:t>
        <a:bodyPr/>
        <a:lstStyle/>
        <a:p>
          <a:r>
            <a:rPr lang="uk-UA" sz="1800" b="1" dirty="0">
              <a:solidFill>
                <a:srgbClr val="FF5050"/>
              </a:solidFill>
            </a:rPr>
            <a:t> психічні захворювання (біполярний розлад, шизофренія);  сексуальні розлади; алкоголізм, наркоманія</a:t>
          </a:r>
        </a:p>
      </dgm:t>
    </dgm:pt>
    <dgm:pt modelId="{0DB5B45A-FAF7-417B-9943-180E9B818714}" type="parTrans" cxnId="{53649CC6-B142-4ACC-B794-A0B1FD2D6187}">
      <dgm:prSet/>
      <dgm:spPr/>
      <dgm:t>
        <a:bodyPr/>
        <a:lstStyle/>
        <a:p>
          <a:endParaRPr lang="uk-UA"/>
        </a:p>
      </dgm:t>
    </dgm:pt>
    <dgm:pt modelId="{58611875-59A4-4C31-9578-99612C30822B}" type="sibTrans" cxnId="{53649CC6-B142-4ACC-B794-A0B1FD2D6187}">
      <dgm:prSet/>
      <dgm:spPr/>
      <dgm:t>
        <a:bodyPr/>
        <a:lstStyle/>
        <a:p>
          <a:endParaRPr lang="uk-UA"/>
        </a:p>
      </dgm:t>
    </dgm:pt>
    <dgm:pt modelId="{A9745550-307A-4617-A1B5-78881C1F094E}">
      <dgm:prSet phldrT="[Текст]"/>
      <dgm:spPr>
        <a:solidFill>
          <a:srgbClr val="FF6600"/>
        </a:solidFill>
      </dgm:spPr>
      <dgm:t>
        <a:bodyPr/>
        <a:lstStyle/>
        <a:p>
          <a:r>
            <a:rPr lang="uk-UA" b="1" dirty="0">
              <a:solidFill>
                <a:srgbClr val="FFFF00"/>
              </a:solidFill>
            </a:rPr>
            <a:t>Генетична</a:t>
          </a:r>
          <a:endParaRPr lang="uk-UA" dirty="0">
            <a:solidFill>
              <a:srgbClr val="FFFF00"/>
            </a:solidFill>
          </a:endParaRPr>
        </a:p>
      </dgm:t>
    </dgm:pt>
    <dgm:pt modelId="{90B74BE4-7447-4FBA-B5F4-141FE94C4CA5}" type="parTrans" cxnId="{AFBD58B9-F1A7-421C-8B39-6F0865E4DE03}">
      <dgm:prSet/>
      <dgm:spPr/>
      <dgm:t>
        <a:bodyPr/>
        <a:lstStyle/>
        <a:p>
          <a:endParaRPr lang="uk-UA"/>
        </a:p>
      </dgm:t>
    </dgm:pt>
    <dgm:pt modelId="{4F411C9A-A20D-4EE2-A57C-0465017A06D4}" type="sibTrans" cxnId="{AFBD58B9-F1A7-421C-8B39-6F0865E4DE03}">
      <dgm:prSet/>
      <dgm:spPr/>
      <dgm:t>
        <a:bodyPr/>
        <a:lstStyle/>
        <a:p>
          <a:endParaRPr lang="uk-UA"/>
        </a:p>
      </dgm:t>
    </dgm:pt>
    <dgm:pt modelId="{8CA2F749-A72F-428D-8CA7-39FB26C9A657}">
      <dgm:prSet phldrT="[Текст]" custT="1"/>
      <dgm:spPr>
        <a:solidFill>
          <a:srgbClr val="FFFFCC">
            <a:alpha val="89804"/>
          </a:srgbClr>
        </a:solidFill>
      </dgm:spPr>
      <dgm:t>
        <a:bodyPr/>
        <a:lstStyle/>
        <a:p>
          <a:r>
            <a:rPr lang="uk-UA" sz="1600" b="1" dirty="0">
              <a:solidFill>
                <a:srgbClr val="FF5050"/>
              </a:solidFill>
            </a:rPr>
            <a:t>низький рівень </a:t>
          </a:r>
          <a:r>
            <a:rPr lang="uk-UA" sz="1600" b="1" dirty="0" err="1">
              <a:solidFill>
                <a:srgbClr val="FF5050"/>
              </a:solidFill>
            </a:rPr>
            <a:t>сиротонину</a:t>
          </a:r>
          <a:r>
            <a:rPr lang="uk-UA" sz="1600" b="1" dirty="0">
              <a:solidFill>
                <a:srgbClr val="FF5050"/>
              </a:solidFill>
            </a:rPr>
            <a:t> в головному мозку (приступи неконтрольованої агресії); діти-близнята (спроба одного з них збільшує ризик для іншого)</a:t>
          </a:r>
        </a:p>
      </dgm:t>
    </dgm:pt>
    <dgm:pt modelId="{0F3E3368-C1C6-4A70-8744-90E6A0B4CBBB}" type="parTrans" cxnId="{2C4DA8D3-75D9-41F9-A30F-014089058BA7}">
      <dgm:prSet/>
      <dgm:spPr/>
      <dgm:t>
        <a:bodyPr/>
        <a:lstStyle/>
        <a:p>
          <a:endParaRPr lang="uk-UA"/>
        </a:p>
      </dgm:t>
    </dgm:pt>
    <dgm:pt modelId="{1CF8208A-F1E3-43BC-9248-369FBC6FB221}" type="sibTrans" cxnId="{2C4DA8D3-75D9-41F9-A30F-014089058BA7}">
      <dgm:prSet/>
      <dgm:spPr/>
      <dgm:t>
        <a:bodyPr/>
        <a:lstStyle/>
        <a:p>
          <a:endParaRPr lang="uk-UA"/>
        </a:p>
      </dgm:t>
    </dgm:pt>
    <dgm:pt modelId="{E107C2D6-1442-44D2-A4FC-32911E7D7B47}">
      <dgm:prSet phldrT="[Текст]"/>
      <dgm:spPr>
        <a:solidFill>
          <a:srgbClr val="FF6699"/>
        </a:solidFill>
      </dgm:spPr>
      <dgm:t>
        <a:bodyPr/>
        <a:lstStyle/>
        <a:p>
          <a:r>
            <a:rPr lang="uk-UA" b="1" dirty="0">
              <a:solidFill>
                <a:srgbClr val="FFFF00"/>
              </a:solidFill>
            </a:rPr>
            <a:t>Психологічна</a:t>
          </a:r>
          <a:endParaRPr lang="uk-UA" dirty="0">
            <a:solidFill>
              <a:srgbClr val="FFFF00"/>
            </a:solidFill>
          </a:endParaRPr>
        </a:p>
      </dgm:t>
    </dgm:pt>
    <dgm:pt modelId="{DDD619AA-4BAB-4D31-954A-0FD0C81D6550}" type="parTrans" cxnId="{BC1D11D1-5E62-4B3A-AAB8-66798A5E36E9}">
      <dgm:prSet/>
      <dgm:spPr/>
      <dgm:t>
        <a:bodyPr/>
        <a:lstStyle/>
        <a:p>
          <a:endParaRPr lang="uk-UA"/>
        </a:p>
      </dgm:t>
    </dgm:pt>
    <dgm:pt modelId="{5F7671B6-313B-41D3-B5C6-F1E9FAAD2148}" type="sibTrans" cxnId="{BC1D11D1-5E62-4B3A-AAB8-66798A5E36E9}">
      <dgm:prSet/>
      <dgm:spPr/>
      <dgm:t>
        <a:bodyPr/>
        <a:lstStyle/>
        <a:p>
          <a:endParaRPr lang="uk-UA"/>
        </a:p>
      </dgm:t>
    </dgm:pt>
    <dgm:pt modelId="{9FC4B860-C2D2-493C-899A-5BA9F3C29D48}">
      <dgm:prSet phldrT="[Текст]" custT="1"/>
      <dgm:spPr>
        <a:solidFill>
          <a:schemeClr val="tx1">
            <a:lumMod val="95000"/>
            <a:alpha val="90000"/>
          </a:schemeClr>
        </a:solidFill>
      </dgm:spPr>
      <dgm:t>
        <a:bodyPr/>
        <a:lstStyle/>
        <a:p>
          <a:r>
            <a:rPr lang="uk-UA" sz="1600" b="1" dirty="0" err="1">
              <a:solidFill>
                <a:srgbClr val="FF5050"/>
              </a:solidFill>
            </a:rPr>
            <a:t>аутоагресія</a:t>
          </a:r>
          <a:r>
            <a:rPr lang="uk-UA" sz="1600" b="1" dirty="0">
              <a:solidFill>
                <a:srgbClr val="FF5050"/>
              </a:solidFill>
            </a:rPr>
            <a:t>, негнучке мислення (почуття душевного болю, ізольованості, крик про допомогу; вплив темпераменту; </a:t>
          </a:r>
          <a:r>
            <a:rPr lang="uk-UA" sz="1600" b="1" dirty="0" smtClean="0">
              <a:solidFill>
                <a:srgbClr val="FF5050"/>
              </a:solidFill>
            </a:rPr>
            <a:t>боротьба </a:t>
          </a:r>
          <a:r>
            <a:rPr lang="uk-UA" sz="1600" b="1" dirty="0">
              <a:solidFill>
                <a:srgbClr val="FF5050"/>
              </a:solidFill>
            </a:rPr>
            <a:t>між "Я" реальним і ідеальним; </a:t>
          </a:r>
          <a:r>
            <a:rPr lang="uk-UA" sz="1600" b="1" dirty="0" smtClean="0">
              <a:solidFill>
                <a:srgbClr val="FF5050"/>
              </a:solidFill>
            </a:rPr>
            <a:t>внутрішній </a:t>
          </a:r>
          <a:r>
            <a:rPr lang="uk-UA" sz="1600" b="1" dirty="0">
              <a:solidFill>
                <a:srgbClr val="FF5050"/>
              </a:solidFill>
            </a:rPr>
            <a:t>конфлікт свідомості; нереалізовані мрії, зміна системи цінностей</a:t>
          </a:r>
        </a:p>
      </dgm:t>
    </dgm:pt>
    <dgm:pt modelId="{904F7FD9-D689-46BA-A93F-B6BCB1FE08FD}" type="parTrans" cxnId="{6D892C71-D934-4951-9FB5-AE4D680E994D}">
      <dgm:prSet/>
      <dgm:spPr/>
      <dgm:t>
        <a:bodyPr/>
        <a:lstStyle/>
        <a:p>
          <a:endParaRPr lang="uk-UA"/>
        </a:p>
      </dgm:t>
    </dgm:pt>
    <dgm:pt modelId="{EA9DCD86-68E9-45A7-8658-AC1F1FB4F3FF}" type="sibTrans" cxnId="{6D892C71-D934-4951-9FB5-AE4D680E994D}">
      <dgm:prSet/>
      <dgm:spPr/>
      <dgm:t>
        <a:bodyPr/>
        <a:lstStyle/>
        <a:p>
          <a:endParaRPr lang="uk-UA"/>
        </a:p>
      </dgm:t>
    </dgm:pt>
    <dgm:pt modelId="{83A191AD-D4BC-4D99-904A-4E02608AFC4B}">
      <dgm:prSet/>
      <dgm:spPr>
        <a:solidFill>
          <a:srgbClr val="00CCFF"/>
        </a:solidFill>
      </dgm:spPr>
      <dgm:t>
        <a:bodyPr/>
        <a:lstStyle/>
        <a:p>
          <a:r>
            <a:rPr lang="uk-UA" b="1" dirty="0">
              <a:solidFill>
                <a:srgbClr val="FFFF00"/>
              </a:solidFill>
            </a:rPr>
            <a:t>Соціальна</a:t>
          </a:r>
          <a:endParaRPr lang="uk-UA" dirty="0">
            <a:solidFill>
              <a:srgbClr val="FFFF00"/>
            </a:solidFill>
          </a:endParaRPr>
        </a:p>
      </dgm:t>
    </dgm:pt>
    <dgm:pt modelId="{238A6BB1-BCC2-4728-9005-33A5A1BA9780}" type="parTrans" cxnId="{0DDCCD80-0A3F-4603-B73E-43C942AB91C8}">
      <dgm:prSet/>
      <dgm:spPr/>
      <dgm:t>
        <a:bodyPr/>
        <a:lstStyle/>
        <a:p>
          <a:endParaRPr lang="uk-UA"/>
        </a:p>
      </dgm:t>
    </dgm:pt>
    <dgm:pt modelId="{FA5C5E85-F4A9-4828-AA8B-76F36A8F4CF9}" type="sibTrans" cxnId="{0DDCCD80-0A3F-4603-B73E-43C942AB91C8}">
      <dgm:prSet/>
      <dgm:spPr/>
      <dgm:t>
        <a:bodyPr/>
        <a:lstStyle/>
        <a:p>
          <a:endParaRPr lang="uk-UA"/>
        </a:p>
      </dgm:t>
    </dgm:pt>
    <dgm:pt modelId="{C54CED41-9B11-4BFF-A49B-2848021D88C9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uk-UA" b="1" dirty="0">
              <a:solidFill>
                <a:srgbClr val="FFFF00"/>
              </a:solidFill>
            </a:rPr>
            <a:t>Асоціальна</a:t>
          </a:r>
          <a:endParaRPr lang="uk-UA" dirty="0">
            <a:solidFill>
              <a:srgbClr val="FFFF00"/>
            </a:solidFill>
          </a:endParaRPr>
        </a:p>
      </dgm:t>
    </dgm:pt>
    <dgm:pt modelId="{E087B293-4616-4904-A2C4-53EF8B775A4F}" type="parTrans" cxnId="{E00A7A25-8B9C-45D6-8947-369A3A259C68}">
      <dgm:prSet/>
      <dgm:spPr/>
      <dgm:t>
        <a:bodyPr/>
        <a:lstStyle/>
        <a:p>
          <a:endParaRPr lang="uk-UA"/>
        </a:p>
      </dgm:t>
    </dgm:pt>
    <dgm:pt modelId="{8FEEC66D-68A9-4EBD-ACF4-8DC35CFA5115}" type="sibTrans" cxnId="{E00A7A25-8B9C-45D6-8947-369A3A259C68}">
      <dgm:prSet/>
      <dgm:spPr/>
      <dgm:t>
        <a:bodyPr/>
        <a:lstStyle/>
        <a:p>
          <a:endParaRPr lang="uk-UA"/>
        </a:p>
      </dgm:t>
    </dgm:pt>
    <dgm:pt modelId="{ADF6003D-4C3F-42A9-8615-C4BCFB13DA3B}">
      <dgm:prSet custT="1"/>
      <dgm:spPr>
        <a:solidFill>
          <a:srgbClr val="CCFFFF">
            <a:alpha val="89804"/>
          </a:srgbClr>
        </a:solidFill>
      </dgm:spPr>
      <dgm:t>
        <a:bodyPr/>
        <a:lstStyle/>
        <a:p>
          <a:r>
            <a:rPr lang="uk-UA" sz="1600" b="1" dirty="0">
              <a:solidFill>
                <a:srgbClr val="FF5050"/>
              </a:solidFill>
            </a:rPr>
            <a:t>нестача соціальних  контактів; втрата сім</a:t>
          </a:r>
          <a:r>
            <a:rPr lang="uk-UA" sz="1600" b="1" dirty="0">
              <a:solidFill>
                <a:srgbClr val="FF5050"/>
              </a:solidFill>
              <a:latin typeface="Times New Roman"/>
              <a:cs typeface="Times New Roman"/>
            </a:rPr>
            <a:t>’</a:t>
          </a:r>
          <a:r>
            <a:rPr lang="uk-UA" sz="1600" b="1" dirty="0">
              <a:solidFill>
                <a:srgbClr val="FF5050"/>
              </a:solidFill>
            </a:rPr>
            <a:t>ї, погані взаємини родичів; перевантаження психіки впливом мас-медіа; віросповідання; урбанізація населення</a:t>
          </a:r>
          <a:r>
            <a:rPr lang="uk-UA" sz="1600" b="1" dirty="0" smtClean="0">
              <a:solidFill>
                <a:srgbClr val="FF5050"/>
              </a:solidFill>
            </a:rPr>
            <a:t>; послаблення </a:t>
          </a:r>
          <a:r>
            <a:rPr lang="uk-UA" sz="1600" b="1" dirty="0">
              <a:solidFill>
                <a:srgbClr val="FF5050"/>
              </a:solidFill>
            </a:rPr>
            <a:t>інституту сім</a:t>
          </a:r>
          <a:r>
            <a:rPr lang="uk-UA" sz="1600" b="1" dirty="0">
              <a:solidFill>
                <a:srgbClr val="FF5050"/>
              </a:solidFill>
              <a:latin typeface="Times New Roman"/>
              <a:cs typeface="Times New Roman"/>
            </a:rPr>
            <a:t>’</a:t>
          </a:r>
          <a:r>
            <a:rPr lang="uk-UA" sz="1600" b="1" dirty="0">
              <a:solidFill>
                <a:srgbClr val="FF5050"/>
              </a:solidFill>
            </a:rPr>
            <a:t>ї та  її внутрішня дисгармонія</a:t>
          </a:r>
        </a:p>
      </dgm:t>
    </dgm:pt>
    <dgm:pt modelId="{B7DADE04-DE8E-4418-82E2-739CE3682884}" type="parTrans" cxnId="{351E1F80-9C0F-4EA6-9777-5D0838A58E53}">
      <dgm:prSet/>
      <dgm:spPr/>
      <dgm:t>
        <a:bodyPr/>
        <a:lstStyle/>
        <a:p>
          <a:endParaRPr lang="uk-UA"/>
        </a:p>
      </dgm:t>
    </dgm:pt>
    <dgm:pt modelId="{9ED86573-326A-4146-9061-8A4B7DBF04B9}" type="sibTrans" cxnId="{351E1F80-9C0F-4EA6-9777-5D0838A58E53}">
      <dgm:prSet/>
      <dgm:spPr/>
      <dgm:t>
        <a:bodyPr/>
        <a:lstStyle/>
        <a:p>
          <a:endParaRPr lang="uk-UA"/>
        </a:p>
      </dgm:t>
    </dgm:pt>
    <dgm:pt modelId="{F4E67FBD-6360-4480-BF46-EE2AECC9E678}">
      <dgm:prSet custT="1"/>
      <dgm:spPr>
        <a:solidFill>
          <a:schemeClr val="accent2">
            <a:lumMod val="20000"/>
            <a:lumOff val="80000"/>
            <a:alpha val="89804"/>
          </a:schemeClr>
        </a:solidFill>
      </dgm:spPr>
      <dgm:t>
        <a:bodyPr/>
        <a:lstStyle/>
        <a:p>
          <a:r>
            <a:rPr lang="uk-UA" sz="1800" b="1" dirty="0">
              <a:solidFill>
                <a:srgbClr val="FF5050"/>
              </a:solidFill>
            </a:rPr>
            <a:t>"космічні фактори" - вплив пори року, дня, статі,віку</a:t>
          </a:r>
        </a:p>
      </dgm:t>
    </dgm:pt>
    <dgm:pt modelId="{CBF0C00F-576B-4FB4-A33C-DD4AB229F53C}" type="parTrans" cxnId="{72808B2A-DD5F-47DE-A8BA-FE73D1E49605}">
      <dgm:prSet/>
      <dgm:spPr/>
      <dgm:t>
        <a:bodyPr/>
        <a:lstStyle/>
        <a:p>
          <a:endParaRPr lang="uk-UA"/>
        </a:p>
      </dgm:t>
    </dgm:pt>
    <dgm:pt modelId="{1E59AB01-2AD8-4426-B136-D8FF49B85AAF}" type="sibTrans" cxnId="{72808B2A-DD5F-47DE-A8BA-FE73D1E49605}">
      <dgm:prSet/>
      <dgm:spPr/>
      <dgm:t>
        <a:bodyPr/>
        <a:lstStyle/>
        <a:p>
          <a:endParaRPr lang="uk-UA"/>
        </a:p>
      </dgm:t>
    </dgm:pt>
    <dgm:pt modelId="{263F48BC-3A30-4FC7-9D82-2303C8628C28}" type="pres">
      <dgm:prSet presAssocID="{B78C69F5-007E-4226-9D71-65DA3416006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DD8D342-905C-42E7-BF31-2E565067EF6C}" type="pres">
      <dgm:prSet presAssocID="{3B9B4212-3F5F-4724-A4F5-E314D6642A8E}" presName="composite" presStyleCnt="0"/>
      <dgm:spPr/>
    </dgm:pt>
    <dgm:pt modelId="{ACBE06C7-DF05-4331-8C81-BD202D2EB349}" type="pres">
      <dgm:prSet presAssocID="{3B9B4212-3F5F-4724-A4F5-E314D6642A8E}" presName="parentText" presStyleLbl="alignNode1" presStyleIdx="0" presStyleCnt="5" custScaleX="115600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5C59EBE-A63F-4412-995A-680547612714}" type="pres">
      <dgm:prSet presAssocID="{3B9B4212-3F5F-4724-A4F5-E314D6642A8E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CB9C9A6-0F8E-4E03-9D8A-51A93DD12DEA}" type="pres">
      <dgm:prSet presAssocID="{BF0FD55A-FDE2-4AD2-BCB7-2A6FF00261E5}" presName="sp" presStyleCnt="0"/>
      <dgm:spPr/>
    </dgm:pt>
    <dgm:pt modelId="{A972A9AF-D3F3-4DCF-BD6B-1959B3A3D36F}" type="pres">
      <dgm:prSet presAssocID="{A9745550-307A-4617-A1B5-78881C1F094E}" presName="composite" presStyleCnt="0"/>
      <dgm:spPr/>
    </dgm:pt>
    <dgm:pt modelId="{DB93F81B-4AAA-4FAE-B22A-E877C619353B}" type="pres">
      <dgm:prSet presAssocID="{A9745550-307A-4617-A1B5-78881C1F094E}" presName="parentText" presStyleLbl="alignNode1" presStyleIdx="1" presStyleCnt="5" custScaleX="123400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DFBCA61-D053-4D74-B186-E172753C7FF6}" type="pres">
      <dgm:prSet presAssocID="{A9745550-307A-4617-A1B5-78881C1F094E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E1B46B2-381C-452E-B625-63C12585499C}" type="pres">
      <dgm:prSet presAssocID="{4F411C9A-A20D-4EE2-A57C-0465017A06D4}" presName="sp" presStyleCnt="0"/>
      <dgm:spPr/>
    </dgm:pt>
    <dgm:pt modelId="{EE57AD6F-0203-4B03-9CD0-7C9AC51D7B37}" type="pres">
      <dgm:prSet presAssocID="{E107C2D6-1442-44D2-A4FC-32911E7D7B47}" presName="composite" presStyleCnt="0"/>
      <dgm:spPr/>
    </dgm:pt>
    <dgm:pt modelId="{5DB10BEF-0C2F-4FED-B52B-1EA0D7BFD0E1}" type="pres">
      <dgm:prSet presAssocID="{E107C2D6-1442-44D2-A4FC-32911E7D7B47}" presName="parentText" presStyleLbl="alignNode1" presStyleIdx="2" presStyleCnt="5" custScaleX="13593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FA5D28-2C3D-4D4E-A890-753FB48F86FA}" type="pres">
      <dgm:prSet presAssocID="{E107C2D6-1442-44D2-A4FC-32911E7D7B47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A6C3DEB-9A38-4C90-966C-ECB902E304D5}" type="pres">
      <dgm:prSet presAssocID="{5F7671B6-313B-41D3-B5C6-F1E9FAAD2148}" presName="sp" presStyleCnt="0"/>
      <dgm:spPr/>
    </dgm:pt>
    <dgm:pt modelId="{8B1F0272-95F3-4D0D-84D5-973DF48A9BD3}" type="pres">
      <dgm:prSet presAssocID="{83A191AD-D4BC-4D99-904A-4E02608AFC4B}" presName="composite" presStyleCnt="0"/>
      <dgm:spPr/>
    </dgm:pt>
    <dgm:pt modelId="{CB665A9E-51ED-433D-B8F7-21842E2D5B73}" type="pres">
      <dgm:prSet presAssocID="{83A191AD-D4BC-4D99-904A-4E02608AFC4B}" presName="parentText" presStyleLbl="alignNode1" presStyleIdx="3" presStyleCnt="5" custScaleX="115600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0D7A886-76F6-4E64-A060-FA6BF41AD5D5}" type="pres">
      <dgm:prSet presAssocID="{83A191AD-D4BC-4D99-904A-4E02608AFC4B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F1B82BA-44CE-4B2F-B5B7-A9DBAE1E483D}" type="pres">
      <dgm:prSet presAssocID="{FA5C5E85-F4A9-4828-AA8B-76F36A8F4CF9}" presName="sp" presStyleCnt="0"/>
      <dgm:spPr/>
    </dgm:pt>
    <dgm:pt modelId="{5E6B819F-8D83-42BC-8A3F-7781D57F8FE9}" type="pres">
      <dgm:prSet presAssocID="{C54CED41-9B11-4BFF-A49B-2848021D88C9}" presName="composite" presStyleCnt="0"/>
      <dgm:spPr/>
    </dgm:pt>
    <dgm:pt modelId="{23A2346B-87C4-45ED-8420-B5B764D83B60}" type="pres">
      <dgm:prSet presAssocID="{C54CED41-9B11-4BFF-A49B-2848021D88C9}" presName="parentText" presStyleLbl="alignNode1" presStyleIdx="4" presStyleCnt="5" custScaleX="115600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4D3988D-CC05-4743-8671-2304652882DB}" type="pres">
      <dgm:prSet presAssocID="{C54CED41-9B11-4BFF-A49B-2848021D88C9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C4DA8D3-75D9-41F9-A30F-014089058BA7}" srcId="{A9745550-307A-4617-A1B5-78881C1F094E}" destId="{8CA2F749-A72F-428D-8CA7-39FB26C9A657}" srcOrd="0" destOrd="0" parTransId="{0F3E3368-C1C6-4A70-8744-90E6A0B4CBBB}" sibTransId="{1CF8208A-F1E3-43BC-9248-369FBC6FB221}"/>
    <dgm:cxn modelId="{6D892C71-D934-4951-9FB5-AE4D680E994D}" srcId="{E107C2D6-1442-44D2-A4FC-32911E7D7B47}" destId="{9FC4B860-C2D2-493C-899A-5BA9F3C29D48}" srcOrd="0" destOrd="0" parTransId="{904F7FD9-D689-46BA-A93F-B6BCB1FE08FD}" sibTransId="{EA9DCD86-68E9-45A7-8658-AC1F1FB4F3FF}"/>
    <dgm:cxn modelId="{D2F97160-92C8-46E2-99AD-32AC4DC1B740}" type="presOf" srcId="{B78C69F5-007E-4226-9D71-65DA3416006D}" destId="{263F48BC-3A30-4FC7-9D82-2303C8628C28}" srcOrd="0" destOrd="0" presId="urn:microsoft.com/office/officeart/2005/8/layout/chevron2"/>
    <dgm:cxn modelId="{53649CC6-B142-4ACC-B794-A0B1FD2D6187}" srcId="{3B9B4212-3F5F-4724-A4F5-E314D6642A8E}" destId="{70DF371C-3102-45E7-8141-DEF8BFBD7629}" srcOrd="0" destOrd="0" parTransId="{0DB5B45A-FAF7-417B-9943-180E9B818714}" sibTransId="{58611875-59A4-4C31-9578-99612C30822B}"/>
    <dgm:cxn modelId="{D10D5EF5-0096-4310-8072-9713EB6D51C7}" type="presOf" srcId="{83A191AD-D4BC-4D99-904A-4E02608AFC4B}" destId="{CB665A9E-51ED-433D-B8F7-21842E2D5B73}" srcOrd="0" destOrd="0" presId="urn:microsoft.com/office/officeart/2005/8/layout/chevron2"/>
    <dgm:cxn modelId="{A46C072D-E163-4C85-B8C6-BAAB24D848A1}" type="presOf" srcId="{70DF371C-3102-45E7-8141-DEF8BFBD7629}" destId="{45C59EBE-A63F-4412-995A-680547612714}" srcOrd="0" destOrd="0" presId="urn:microsoft.com/office/officeart/2005/8/layout/chevron2"/>
    <dgm:cxn modelId="{AFBD58B9-F1A7-421C-8B39-6F0865E4DE03}" srcId="{B78C69F5-007E-4226-9D71-65DA3416006D}" destId="{A9745550-307A-4617-A1B5-78881C1F094E}" srcOrd="1" destOrd="0" parTransId="{90B74BE4-7447-4FBA-B5F4-141FE94C4CA5}" sibTransId="{4F411C9A-A20D-4EE2-A57C-0465017A06D4}"/>
    <dgm:cxn modelId="{582D9619-EA8D-434A-BFDE-A90FB5CA4215}" type="presOf" srcId="{3B9B4212-3F5F-4724-A4F5-E314D6642A8E}" destId="{ACBE06C7-DF05-4331-8C81-BD202D2EB349}" srcOrd="0" destOrd="0" presId="urn:microsoft.com/office/officeart/2005/8/layout/chevron2"/>
    <dgm:cxn modelId="{BC1D11D1-5E62-4B3A-AAB8-66798A5E36E9}" srcId="{B78C69F5-007E-4226-9D71-65DA3416006D}" destId="{E107C2D6-1442-44D2-A4FC-32911E7D7B47}" srcOrd="2" destOrd="0" parTransId="{DDD619AA-4BAB-4D31-954A-0FD0C81D6550}" sibTransId="{5F7671B6-313B-41D3-B5C6-F1E9FAAD2148}"/>
    <dgm:cxn modelId="{5C8F2A8C-718A-40F5-A8A1-86E9247C9E11}" type="presOf" srcId="{C54CED41-9B11-4BFF-A49B-2848021D88C9}" destId="{23A2346B-87C4-45ED-8420-B5B764D83B60}" srcOrd="0" destOrd="0" presId="urn:microsoft.com/office/officeart/2005/8/layout/chevron2"/>
    <dgm:cxn modelId="{2CECF574-9FF0-46E0-AC0B-FCA24EF3B7C7}" type="presOf" srcId="{9FC4B860-C2D2-493C-899A-5BA9F3C29D48}" destId="{EAFA5D28-2C3D-4D4E-A890-753FB48F86FA}" srcOrd="0" destOrd="0" presId="urn:microsoft.com/office/officeart/2005/8/layout/chevron2"/>
    <dgm:cxn modelId="{439C6394-EAFA-420E-B050-E6770B534A4E}" type="presOf" srcId="{ADF6003D-4C3F-42A9-8615-C4BCFB13DA3B}" destId="{10D7A886-76F6-4E64-A060-FA6BF41AD5D5}" srcOrd="0" destOrd="0" presId="urn:microsoft.com/office/officeart/2005/8/layout/chevron2"/>
    <dgm:cxn modelId="{7C0A081D-C9AA-4A7F-829F-B9A7499FF2AA}" type="presOf" srcId="{8CA2F749-A72F-428D-8CA7-39FB26C9A657}" destId="{2DFBCA61-D053-4D74-B186-E172753C7FF6}" srcOrd="0" destOrd="0" presId="urn:microsoft.com/office/officeart/2005/8/layout/chevron2"/>
    <dgm:cxn modelId="{E00A7A25-8B9C-45D6-8947-369A3A259C68}" srcId="{B78C69F5-007E-4226-9D71-65DA3416006D}" destId="{C54CED41-9B11-4BFF-A49B-2848021D88C9}" srcOrd="4" destOrd="0" parTransId="{E087B293-4616-4904-A2C4-53EF8B775A4F}" sibTransId="{8FEEC66D-68A9-4EBD-ACF4-8DC35CFA5115}"/>
    <dgm:cxn modelId="{6353C81A-F2A3-4E0C-B639-DC4EADDB85EB}" type="presOf" srcId="{A9745550-307A-4617-A1B5-78881C1F094E}" destId="{DB93F81B-4AAA-4FAE-B22A-E877C619353B}" srcOrd="0" destOrd="0" presId="urn:microsoft.com/office/officeart/2005/8/layout/chevron2"/>
    <dgm:cxn modelId="{351E1F80-9C0F-4EA6-9777-5D0838A58E53}" srcId="{83A191AD-D4BC-4D99-904A-4E02608AFC4B}" destId="{ADF6003D-4C3F-42A9-8615-C4BCFB13DA3B}" srcOrd="0" destOrd="0" parTransId="{B7DADE04-DE8E-4418-82E2-739CE3682884}" sibTransId="{9ED86573-326A-4146-9061-8A4B7DBF04B9}"/>
    <dgm:cxn modelId="{72808B2A-DD5F-47DE-A8BA-FE73D1E49605}" srcId="{C54CED41-9B11-4BFF-A49B-2848021D88C9}" destId="{F4E67FBD-6360-4480-BF46-EE2AECC9E678}" srcOrd="0" destOrd="0" parTransId="{CBF0C00F-576B-4FB4-A33C-DD4AB229F53C}" sibTransId="{1E59AB01-2AD8-4426-B136-D8FF49B85AAF}"/>
    <dgm:cxn modelId="{B579305A-7B38-4FBE-AC9E-9E5359450CCC}" srcId="{B78C69F5-007E-4226-9D71-65DA3416006D}" destId="{3B9B4212-3F5F-4724-A4F5-E314D6642A8E}" srcOrd="0" destOrd="0" parTransId="{92AC20E8-C9EC-497E-8BD0-3F878CF18ECF}" sibTransId="{BF0FD55A-FDE2-4AD2-BCB7-2A6FF00261E5}"/>
    <dgm:cxn modelId="{A46FACF5-206F-4B82-A91F-040902C7D812}" type="presOf" srcId="{E107C2D6-1442-44D2-A4FC-32911E7D7B47}" destId="{5DB10BEF-0C2F-4FED-B52B-1EA0D7BFD0E1}" srcOrd="0" destOrd="0" presId="urn:microsoft.com/office/officeart/2005/8/layout/chevron2"/>
    <dgm:cxn modelId="{0DDCCD80-0A3F-4603-B73E-43C942AB91C8}" srcId="{B78C69F5-007E-4226-9D71-65DA3416006D}" destId="{83A191AD-D4BC-4D99-904A-4E02608AFC4B}" srcOrd="3" destOrd="0" parTransId="{238A6BB1-BCC2-4728-9005-33A5A1BA9780}" sibTransId="{FA5C5E85-F4A9-4828-AA8B-76F36A8F4CF9}"/>
    <dgm:cxn modelId="{0956D546-9261-4A49-8D85-F9CD3B197AB4}" type="presOf" srcId="{F4E67FBD-6360-4480-BF46-EE2AECC9E678}" destId="{84D3988D-CC05-4743-8671-2304652882DB}" srcOrd="0" destOrd="0" presId="urn:microsoft.com/office/officeart/2005/8/layout/chevron2"/>
    <dgm:cxn modelId="{DA7A207D-E8C0-4BAE-B0FA-8C51F2C948D7}" type="presParOf" srcId="{263F48BC-3A30-4FC7-9D82-2303C8628C28}" destId="{3DD8D342-905C-42E7-BF31-2E565067EF6C}" srcOrd="0" destOrd="0" presId="urn:microsoft.com/office/officeart/2005/8/layout/chevron2"/>
    <dgm:cxn modelId="{4B865FE1-933C-4178-B9BC-761E24D68D88}" type="presParOf" srcId="{3DD8D342-905C-42E7-BF31-2E565067EF6C}" destId="{ACBE06C7-DF05-4331-8C81-BD202D2EB349}" srcOrd="0" destOrd="0" presId="urn:microsoft.com/office/officeart/2005/8/layout/chevron2"/>
    <dgm:cxn modelId="{2025883D-D9F0-4981-9CBE-DFE816980996}" type="presParOf" srcId="{3DD8D342-905C-42E7-BF31-2E565067EF6C}" destId="{45C59EBE-A63F-4412-995A-680547612714}" srcOrd="1" destOrd="0" presId="urn:microsoft.com/office/officeart/2005/8/layout/chevron2"/>
    <dgm:cxn modelId="{A19F9680-7B72-40EF-B782-650DBCE346BF}" type="presParOf" srcId="{263F48BC-3A30-4FC7-9D82-2303C8628C28}" destId="{3CB9C9A6-0F8E-4E03-9D8A-51A93DD12DEA}" srcOrd="1" destOrd="0" presId="urn:microsoft.com/office/officeart/2005/8/layout/chevron2"/>
    <dgm:cxn modelId="{0CEE0474-E89A-4652-8D27-BEF9133B1675}" type="presParOf" srcId="{263F48BC-3A30-4FC7-9D82-2303C8628C28}" destId="{A972A9AF-D3F3-4DCF-BD6B-1959B3A3D36F}" srcOrd="2" destOrd="0" presId="urn:microsoft.com/office/officeart/2005/8/layout/chevron2"/>
    <dgm:cxn modelId="{298EDD83-7B58-47EA-95AA-BE61F39C16A8}" type="presParOf" srcId="{A972A9AF-D3F3-4DCF-BD6B-1959B3A3D36F}" destId="{DB93F81B-4AAA-4FAE-B22A-E877C619353B}" srcOrd="0" destOrd="0" presId="urn:microsoft.com/office/officeart/2005/8/layout/chevron2"/>
    <dgm:cxn modelId="{0D5A5B67-070D-4324-9B13-67648AAFF771}" type="presParOf" srcId="{A972A9AF-D3F3-4DCF-BD6B-1959B3A3D36F}" destId="{2DFBCA61-D053-4D74-B186-E172753C7FF6}" srcOrd="1" destOrd="0" presId="urn:microsoft.com/office/officeart/2005/8/layout/chevron2"/>
    <dgm:cxn modelId="{CEF25CBE-F3BF-485A-8BE5-6A7680393323}" type="presParOf" srcId="{263F48BC-3A30-4FC7-9D82-2303C8628C28}" destId="{8E1B46B2-381C-452E-B625-63C12585499C}" srcOrd="3" destOrd="0" presId="urn:microsoft.com/office/officeart/2005/8/layout/chevron2"/>
    <dgm:cxn modelId="{9AEB4AAF-4564-4015-9B8B-25949D037DEF}" type="presParOf" srcId="{263F48BC-3A30-4FC7-9D82-2303C8628C28}" destId="{EE57AD6F-0203-4B03-9CD0-7C9AC51D7B37}" srcOrd="4" destOrd="0" presId="urn:microsoft.com/office/officeart/2005/8/layout/chevron2"/>
    <dgm:cxn modelId="{0B68D366-1A8A-4E85-AC4E-0B1CFAA0F7F3}" type="presParOf" srcId="{EE57AD6F-0203-4B03-9CD0-7C9AC51D7B37}" destId="{5DB10BEF-0C2F-4FED-B52B-1EA0D7BFD0E1}" srcOrd="0" destOrd="0" presId="urn:microsoft.com/office/officeart/2005/8/layout/chevron2"/>
    <dgm:cxn modelId="{3773459B-AA06-4AF3-8B7D-CC256CA8B0DE}" type="presParOf" srcId="{EE57AD6F-0203-4B03-9CD0-7C9AC51D7B37}" destId="{EAFA5D28-2C3D-4D4E-A890-753FB48F86FA}" srcOrd="1" destOrd="0" presId="urn:microsoft.com/office/officeart/2005/8/layout/chevron2"/>
    <dgm:cxn modelId="{325114D5-D10D-4E65-B3E2-3E615F0949CD}" type="presParOf" srcId="{263F48BC-3A30-4FC7-9D82-2303C8628C28}" destId="{AA6C3DEB-9A38-4C90-966C-ECB902E304D5}" srcOrd="5" destOrd="0" presId="urn:microsoft.com/office/officeart/2005/8/layout/chevron2"/>
    <dgm:cxn modelId="{6B082DD8-C18D-4B21-95C9-8E59CC0EC245}" type="presParOf" srcId="{263F48BC-3A30-4FC7-9D82-2303C8628C28}" destId="{8B1F0272-95F3-4D0D-84D5-973DF48A9BD3}" srcOrd="6" destOrd="0" presId="urn:microsoft.com/office/officeart/2005/8/layout/chevron2"/>
    <dgm:cxn modelId="{245A610B-70AD-4A7B-8243-E0C1531103E0}" type="presParOf" srcId="{8B1F0272-95F3-4D0D-84D5-973DF48A9BD3}" destId="{CB665A9E-51ED-433D-B8F7-21842E2D5B73}" srcOrd="0" destOrd="0" presId="urn:microsoft.com/office/officeart/2005/8/layout/chevron2"/>
    <dgm:cxn modelId="{BB3BCFD1-42C2-4408-9BC7-E15CBCD69A4E}" type="presParOf" srcId="{8B1F0272-95F3-4D0D-84D5-973DF48A9BD3}" destId="{10D7A886-76F6-4E64-A060-FA6BF41AD5D5}" srcOrd="1" destOrd="0" presId="urn:microsoft.com/office/officeart/2005/8/layout/chevron2"/>
    <dgm:cxn modelId="{170E2434-81B6-420D-ABA0-32A29DB0C9D6}" type="presParOf" srcId="{263F48BC-3A30-4FC7-9D82-2303C8628C28}" destId="{BF1B82BA-44CE-4B2F-B5B7-A9DBAE1E483D}" srcOrd="7" destOrd="0" presId="urn:microsoft.com/office/officeart/2005/8/layout/chevron2"/>
    <dgm:cxn modelId="{DD928642-71B4-410B-BB3A-FB7F270CC15B}" type="presParOf" srcId="{263F48BC-3A30-4FC7-9D82-2303C8628C28}" destId="{5E6B819F-8D83-42BC-8A3F-7781D57F8FE9}" srcOrd="8" destOrd="0" presId="urn:microsoft.com/office/officeart/2005/8/layout/chevron2"/>
    <dgm:cxn modelId="{71C7834B-9144-464A-B906-ECB17A3C67EE}" type="presParOf" srcId="{5E6B819F-8D83-42BC-8A3F-7781D57F8FE9}" destId="{23A2346B-87C4-45ED-8420-B5B764D83B60}" srcOrd="0" destOrd="0" presId="urn:microsoft.com/office/officeart/2005/8/layout/chevron2"/>
    <dgm:cxn modelId="{C4D23B31-BCB2-4471-96EA-02C9B76A9272}" type="presParOf" srcId="{5E6B819F-8D83-42BC-8A3F-7781D57F8FE9}" destId="{84D3988D-CC05-4743-8671-2304652882D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BE06C7-DF05-4331-8C81-BD202D2EB349}">
      <dsp:nvSpPr>
        <dsp:cNvPr id="0" name=""/>
        <dsp:cNvSpPr/>
      </dsp:nvSpPr>
      <dsp:spPr>
        <a:xfrm rot="5400000">
          <a:off x="-181250" y="113948"/>
          <a:ext cx="1145105" cy="926619"/>
        </a:xfrm>
        <a:prstGeom prst="chevron">
          <a:avLst/>
        </a:prstGeom>
        <a:solidFill>
          <a:srgbClr val="33CC33"/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>
              <a:solidFill>
                <a:srgbClr val="FFFF00"/>
              </a:solidFill>
            </a:rPr>
            <a:t>Біологічна</a:t>
          </a:r>
          <a:endParaRPr lang="uk-UA" sz="1200" kern="1200" dirty="0">
            <a:solidFill>
              <a:srgbClr val="FFFF00"/>
            </a:solidFill>
          </a:endParaRPr>
        </a:p>
      </dsp:txBody>
      <dsp:txXfrm rot="5400000">
        <a:off x="-181250" y="113948"/>
        <a:ext cx="1145105" cy="926619"/>
      </dsp:txXfrm>
    </dsp:sp>
    <dsp:sp modelId="{45C59EBE-A63F-4412-995A-680547612714}">
      <dsp:nvSpPr>
        <dsp:cNvPr id="0" name=""/>
        <dsp:cNvSpPr/>
      </dsp:nvSpPr>
      <dsp:spPr>
        <a:xfrm rot="5400000">
          <a:off x="4358046" y="-3561251"/>
          <a:ext cx="744709" cy="7876624"/>
        </a:xfrm>
        <a:prstGeom prst="round2SameRect">
          <a:avLst/>
        </a:prstGeom>
        <a:solidFill>
          <a:srgbClr val="99FF99">
            <a:alpha val="89804"/>
          </a:srgb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b="1" kern="1200" dirty="0">
              <a:solidFill>
                <a:srgbClr val="FF5050"/>
              </a:solidFill>
            </a:rPr>
            <a:t> психічні захворювання (біполярний розлад, шизофренія);  сексуальні розлади; алкоголізм, наркоманія</a:t>
          </a:r>
        </a:p>
      </dsp:txBody>
      <dsp:txXfrm rot="5400000">
        <a:off x="4358046" y="-3561251"/>
        <a:ext cx="744709" cy="7876624"/>
      </dsp:txXfrm>
    </dsp:sp>
    <dsp:sp modelId="{DB93F81B-4AAA-4FAE-B22A-E877C619353B}">
      <dsp:nvSpPr>
        <dsp:cNvPr id="0" name=""/>
        <dsp:cNvSpPr/>
      </dsp:nvSpPr>
      <dsp:spPr>
        <a:xfrm rot="5400000">
          <a:off x="-149989" y="1111380"/>
          <a:ext cx="1145105" cy="989142"/>
        </a:xfrm>
        <a:prstGeom prst="chevron">
          <a:avLst/>
        </a:prstGeom>
        <a:solidFill>
          <a:srgbClr val="FF6600"/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00" b="1" kern="1200" dirty="0">
              <a:solidFill>
                <a:srgbClr val="FFFF00"/>
              </a:solidFill>
            </a:rPr>
            <a:t>Генетична</a:t>
          </a:r>
          <a:endParaRPr lang="uk-UA" sz="500" kern="1200" dirty="0">
            <a:solidFill>
              <a:srgbClr val="FFFF00"/>
            </a:solidFill>
          </a:endParaRPr>
        </a:p>
      </dsp:txBody>
      <dsp:txXfrm rot="5400000">
        <a:off x="-149989" y="1111380"/>
        <a:ext cx="1145105" cy="989142"/>
      </dsp:txXfrm>
    </dsp:sp>
    <dsp:sp modelId="{2DFBCA61-D053-4D74-B186-E172753C7FF6}">
      <dsp:nvSpPr>
        <dsp:cNvPr id="0" name=""/>
        <dsp:cNvSpPr/>
      </dsp:nvSpPr>
      <dsp:spPr>
        <a:xfrm rot="5400000">
          <a:off x="4389503" y="-2532754"/>
          <a:ext cx="744318" cy="7876624"/>
        </a:xfrm>
        <a:prstGeom prst="round2SameRect">
          <a:avLst/>
        </a:prstGeom>
        <a:solidFill>
          <a:srgbClr val="FFFFCC">
            <a:alpha val="89804"/>
          </a:srgb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b="1" kern="1200" dirty="0">
              <a:solidFill>
                <a:srgbClr val="FF5050"/>
              </a:solidFill>
            </a:rPr>
            <a:t>низький рівень </a:t>
          </a:r>
          <a:r>
            <a:rPr lang="uk-UA" sz="1600" b="1" kern="1200" dirty="0" err="1">
              <a:solidFill>
                <a:srgbClr val="FF5050"/>
              </a:solidFill>
            </a:rPr>
            <a:t>сиротонину</a:t>
          </a:r>
          <a:r>
            <a:rPr lang="uk-UA" sz="1600" b="1" kern="1200" dirty="0">
              <a:solidFill>
                <a:srgbClr val="FF5050"/>
              </a:solidFill>
            </a:rPr>
            <a:t> в головному мозку (приступи неконтрольованої агресії); діти-близнята (спроба одного з них збільшує ризик для іншого)</a:t>
          </a:r>
        </a:p>
      </dsp:txBody>
      <dsp:txXfrm rot="5400000">
        <a:off x="4389503" y="-2532754"/>
        <a:ext cx="744318" cy="7876624"/>
      </dsp:txXfrm>
    </dsp:sp>
    <dsp:sp modelId="{5DB10BEF-0C2F-4FED-B52B-1EA0D7BFD0E1}">
      <dsp:nvSpPr>
        <dsp:cNvPr id="0" name=""/>
        <dsp:cNvSpPr/>
      </dsp:nvSpPr>
      <dsp:spPr>
        <a:xfrm rot="5400000">
          <a:off x="-99758" y="2089842"/>
          <a:ext cx="1145105" cy="1089603"/>
        </a:xfrm>
        <a:prstGeom prst="chevron">
          <a:avLst/>
        </a:prstGeom>
        <a:solidFill>
          <a:srgbClr val="FF6699"/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4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00" b="1" kern="1200" dirty="0">
              <a:solidFill>
                <a:srgbClr val="FFFF00"/>
              </a:solidFill>
            </a:rPr>
            <a:t>Психологічна</a:t>
          </a:r>
          <a:endParaRPr lang="uk-UA" sz="500" kern="1200" dirty="0">
            <a:solidFill>
              <a:srgbClr val="FFFF00"/>
            </a:solidFill>
          </a:endParaRPr>
        </a:p>
      </dsp:txBody>
      <dsp:txXfrm rot="5400000">
        <a:off x="-99758" y="2089842"/>
        <a:ext cx="1145105" cy="1089603"/>
      </dsp:txXfrm>
    </dsp:sp>
    <dsp:sp modelId="{EAFA5D28-2C3D-4D4E-A890-753FB48F86FA}">
      <dsp:nvSpPr>
        <dsp:cNvPr id="0" name=""/>
        <dsp:cNvSpPr/>
      </dsp:nvSpPr>
      <dsp:spPr>
        <a:xfrm rot="5400000">
          <a:off x="4439734" y="-1504061"/>
          <a:ext cx="744318" cy="7876624"/>
        </a:xfrm>
        <a:prstGeom prst="round2SameRect">
          <a:avLst/>
        </a:prstGeom>
        <a:solidFill>
          <a:schemeClr val="tx1">
            <a:lumMod val="95000"/>
            <a:alpha val="9000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b="1" kern="1200" dirty="0" err="1">
              <a:solidFill>
                <a:srgbClr val="FF5050"/>
              </a:solidFill>
            </a:rPr>
            <a:t>аутоагресія</a:t>
          </a:r>
          <a:r>
            <a:rPr lang="uk-UA" sz="1600" b="1" kern="1200" dirty="0">
              <a:solidFill>
                <a:srgbClr val="FF5050"/>
              </a:solidFill>
            </a:rPr>
            <a:t>, негнучке мислення (почуття душевного болю, ізольованості, крик про допомогу; вплив темпераменту; </a:t>
          </a:r>
          <a:r>
            <a:rPr lang="uk-UA" sz="1600" b="1" kern="1200" dirty="0" smtClean="0">
              <a:solidFill>
                <a:srgbClr val="FF5050"/>
              </a:solidFill>
            </a:rPr>
            <a:t>боротьба </a:t>
          </a:r>
          <a:r>
            <a:rPr lang="uk-UA" sz="1600" b="1" kern="1200" dirty="0">
              <a:solidFill>
                <a:srgbClr val="FF5050"/>
              </a:solidFill>
            </a:rPr>
            <a:t>між "Я" реальним і ідеальним; </a:t>
          </a:r>
          <a:r>
            <a:rPr lang="uk-UA" sz="1600" b="1" kern="1200" dirty="0" smtClean="0">
              <a:solidFill>
                <a:srgbClr val="FF5050"/>
              </a:solidFill>
            </a:rPr>
            <a:t>внутрішній </a:t>
          </a:r>
          <a:r>
            <a:rPr lang="uk-UA" sz="1600" b="1" kern="1200" dirty="0">
              <a:solidFill>
                <a:srgbClr val="FF5050"/>
              </a:solidFill>
            </a:rPr>
            <a:t>конфлікт свідомості; нереалізовані мрії, зміна системи цінностей</a:t>
          </a:r>
        </a:p>
      </dsp:txBody>
      <dsp:txXfrm rot="5400000">
        <a:off x="4439734" y="-1504061"/>
        <a:ext cx="744318" cy="7876624"/>
      </dsp:txXfrm>
    </dsp:sp>
    <dsp:sp modelId="{CB665A9E-51ED-433D-B8F7-21842E2D5B73}">
      <dsp:nvSpPr>
        <dsp:cNvPr id="0" name=""/>
        <dsp:cNvSpPr/>
      </dsp:nvSpPr>
      <dsp:spPr>
        <a:xfrm rot="5400000">
          <a:off x="-181250" y="3200027"/>
          <a:ext cx="1145105" cy="926619"/>
        </a:xfrm>
        <a:prstGeom prst="chevron">
          <a:avLst/>
        </a:prstGeom>
        <a:solidFill>
          <a:srgbClr val="00CCFF"/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00" b="1" kern="1200" dirty="0">
              <a:solidFill>
                <a:srgbClr val="FFFF00"/>
              </a:solidFill>
            </a:rPr>
            <a:t>Соціальна</a:t>
          </a:r>
          <a:endParaRPr lang="uk-UA" sz="500" kern="1200" dirty="0">
            <a:solidFill>
              <a:srgbClr val="FFFF00"/>
            </a:solidFill>
          </a:endParaRPr>
        </a:p>
      </dsp:txBody>
      <dsp:txXfrm rot="5400000">
        <a:off x="-181250" y="3200027"/>
        <a:ext cx="1145105" cy="926619"/>
      </dsp:txXfrm>
    </dsp:sp>
    <dsp:sp modelId="{10D7A886-76F6-4E64-A060-FA6BF41AD5D5}">
      <dsp:nvSpPr>
        <dsp:cNvPr id="0" name=""/>
        <dsp:cNvSpPr/>
      </dsp:nvSpPr>
      <dsp:spPr>
        <a:xfrm rot="5400000">
          <a:off x="4358242" y="-475367"/>
          <a:ext cx="744318" cy="7876624"/>
        </a:xfrm>
        <a:prstGeom prst="round2SameRect">
          <a:avLst/>
        </a:prstGeom>
        <a:solidFill>
          <a:srgbClr val="CCFFFF">
            <a:alpha val="89804"/>
          </a:srgb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b="1" kern="1200" dirty="0">
              <a:solidFill>
                <a:srgbClr val="FF5050"/>
              </a:solidFill>
            </a:rPr>
            <a:t>нестача соціальних  контактів; втрата сім</a:t>
          </a:r>
          <a:r>
            <a:rPr lang="uk-UA" sz="1600" b="1" kern="1200" dirty="0">
              <a:solidFill>
                <a:srgbClr val="FF5050"/>
              </a:solidFill>
              <a:latin typeface="Times New Roman"/>
              <a:cs typeface="Times New Roman"/>
            </a:rPr>
            <a:t>’</a:t>
          </a:r>
          <a:r>
            <a:rPr lang="uk-UA" sz="1600" b="1" kern="1200" dirty="0">
              <a:solidFill>
                <a:srgbClr val="FF5050"/>
              </a:solidFill>
            </a:rPr>
            <a:t>ї, погані взаємини родичів; перевантаження психіки впливом мас-медіа; віросповідання; урбанізація населення</a:t>
          </a:r>
          <a:r>
            <a:rPr lang="uk-UA" sz="1600" b="1" kern="1200" dirty="0" smtClean="0">
              <a:solidFill>
                <a:srgbClr val="FF5050"/>
              </a:solidFill>
            </a:rPr>
            <a:t>; послаблення </a:t>
          </a:r>
          <a:r>
            <a:rPr lang="uk-UA" sz="1600" b="1" kern="1200" dirty="0">
              <a:solidFill>
                <a:srgbClr val="FF5050"/>
              </a:solidFill>
            </a:rPr>
            <a:t>інституту сім</a:t>
          </a:r>
          <a:r>
            <a:rPr lang="uk-UA" sz="1600" b="1" kern="1200" dirty="0">
              <a:solidFill>
                <a:srgbClr val="FF5050"/>
              </a:solidFill>
              <a:latin typeface="Times New Roman"/>
              <a:cs typeface="Times New Roman"/>
            </a:rPr>
            <a:t>’</a:t>
          </a:r>
          <a:r>
            <a:rPr lang="uk-UA" sz="1600" b="1" kern="1200" dirty="0">
              <a:solidFill>
                <a:srgbClr val="FF5050"/>
              </a:solidFill>
            </a:rPr>
            <a:t>ї та  її внутрішня дисгармонія</a:t>
          </a:r>
        </a:p>
      </dsp:txBody>
      <dsp:txXfrm rot="5400000">
        <a:off x="4358242" y="-475367"/>
        <a:ext cx="744318" cy="7876624"/>
      </dsp:txXfrm>
    </dsp:sp>
    <dsp:sp modelId="{23A2346B-87C4-45ED-8420-B5B764D83B60}">
      <dsp:nvSpPr>
        <dsp:cNvPr id="0" name=""/>
        <dsp:cNvSpPr/>
      </dsp:nvSpPr>
      <dsp:spPr>
        <a:xfrm rot="5400000">
          <a:off x="-181250" y="4228721"/>
          <a:ext cx="1145105" cy="926619"/>
        </a:xfrm>
        <a:prstGeom prst="chevron">
          <a:avLst/>
        </a:prstGeom>
        <a:solidFill>
          <a:schemeClr val="accent2">
            <a:lumMod val="7500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00" b="1" kern="1200" dirty="0">
              <a:solidFill>
                <a:srgbClr val="FFFF00"/>
              </a:solidFill>
            </a:rPr>
            <a:t>Асоціальна</a:t>
          </a:r>
          <a:endParaRPr lang="uk-UA" sz="500" kern="1200" dirty="0">
            <a:solidFill>
              <a:srgbClr val="FFFF00"/>
            </a:solidFill>
          </a:endParaRPr>
        </a:p>
      </dsp:txBody>
      <dsp:txXfrm rot="5400000">
        <a:off x="-181250" y="4228721"/>
        <a:ext cx="1145105" cy="926619"/>
      </dsp:txXfrm>
    </dsp:sp>
    <dsp:sp modelId="{84D3988D-CC05-4743-8671-2304652882DB}">
      <dsp:nvSpPr>
        <dsp:cNvPr id="0" name=""/>
        <dsp:cNvSpPr/>
      </dsp:nvSpPr>
      <dsp:spPr>
        <a:xfrm rot="5400000">
          <a:off x="4358242" y="553325"/>
          <a:ext cx="744318" cy="7876624"/>
        </a:xfrm>
        <a:prstGeom prst="round2SameRect">
          <a:avLst/>
        </a:prstGeom>
        <a:solidFill>
          <a:schemeClr val="accent2">
            <a:lumMod val="20000"/>
            <a:lumOff val="80000"/>
            <a:alpha val="89804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b="1" kern="1200" dirty="0">
              <a:solidFill>
                <a:srgbClr val="FF5050"/>
              </a:solidFill>
            </a:rPr>
            <a:t>"космічні фактори" - вплив пори року, дня, статі,віку</a:t>
          </a:r>
        </a:p>
      </dsp:txBody>
      <dsp:txXfrm rot="5400000">
        <a:off x="4358242" y="553325"/>
        <a:ext cx="744318" cy="7876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38200" y="1905000"/>
            <a:ext cx="8007350" cy="41910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73D59-E8FE-4E58-9158-4A38968161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16.03.2016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ope\Desktop\суїцид\2917-n.jpg"/>
          <p:cNvPicPr>
            <a:picLocks noChangeAspect="1" noChangeArrowheads="1"/>
          </p:cNvPicPr>
          <p:nvPr/>
        </p:nvPicPr>
        <p:blipFill>
          <a:blip r:embed="rId2" cstate="print"/>
          <a:srcRect t="8563"/>
          <a:stretch>
            <a:fillRect/>
          </a:stretch>
        </p:blipFill>
        <p:spPr bwMode="auto">
          <a:xfrm>
            <a:off x="1331640" y="1556792"/>
            <a:ext cx="7100862" cy="43404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90600" y="1268760"/>
            <a:ext cx="7772400" cy="1656184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uk-UA" dirty="0" smtClean="0">
                <a:solidFill>
                  <a:srgbClr val="FF0000"/>
                </a:solidFill>
              </a:rPr>
              <a:t/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/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/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/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/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/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/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/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/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sz="4000" i="1" dirty="0" smtClean="0">
                <a:solidFill>
                  <a:srgbClr val="FF0000"/>
                </a:solidFill>
              </a:rPr>
              <a:t>Круглий стіл з педагогами </a:t>
            </a:r>
            <a:r>
              <a:rPr lang="uk-UA" dirty="0" smtClean="0">
                <a:solidFill>
                  <a:srgbClr val="FF0000"/>
                </a:solidFill>
              </a:rPr>
              <a:t/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err="1" smtClean="0">
                <a:solidFill>
                  <a:srgbClr val="FF0000"/>
                </a:solidFill>
              </a:rPr>
              <a:t>“Загрозливі</a:t>
            </a:r>
            <a:r>
              <a:rPr lang="uk-UA" dirty="0" smtClean="0">
                <a:solidFill>
                  <a:srgbClr val="FF0000"/>
                </a:solidFill>
              </a:rPr>
              <a:t> тенденції </a:t>
            </a:r>
            <a:r>
              <a:rPr lang="uk-UA" dirty="0" err="1" smtClean="0">
                <a:solidFill>
                  <a:srgbClr val="FF0000"/>
                </a:solidFill>
              </a:rPr>
              <a:t>суїцидальної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поведінки”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683568" y="5929330"/>
            <a:ext cx="8031836" cy="642920"/>
          </a:xfrm>
        </p:spPr>
        <p:txBody>
          <a:bodyPr>
            <a:normAutofit/>
          </a:bodyPr>
          <a:lstStyle/>
          <a:p>
            <a:pPr algn="ctr"/>
            <a:r>
              <a:rPr lang="uk-UA" sz="2000" dirty="0" err="1" smtClean="0">
                <a:solidFill>
                  <a:srgbClr val="FFC000"/>
                </a:solidFill>
                <a:ea typeface="Calibri" pitchFamily="34" charset="0"/>
                <a:cs typeface="Calibri" pitchFamily="34" charset="0"/>
              </a:rPr>
              <a:t>Практ</a:t>
            </a:r>
            <a:r>
              <a:rPr lang="uk-UA" sz="2000" dirty="0" smtClean="0">
                <a:solidFill>
                  <a:srgbClr val="FFC000"/>
                </a:solidFill>
                <a:ea typeface="Calibri" pitchFamily="34" charset="0"/>
                <a:cs typeface="Calibri" pitchFamily="34" charset="0"/>
              </a:rPr>
              <a:t>. Психолог: </a:t>
            </a:r>
            <a:r>
              <a:rPr lang="uk-UA" sz="2000" dirty="0" err="1" smtClean="0">
                <a:solidFill>
                  <a:srgbClr val="FFC000"/>
                </a:solidFill>
                <a:ea typeface="Calibri" pitchFamily="34" charset="0"/>
                <a:cs typeface="Calibri" pitchFamily="34" charset="0"/>
              </a:rPr>
              <a:t>Баглій</a:t>
            </a:r>
            <a:r>
              <a:rPr lang="uk-UA" sz="2000" dirty="0" smtClean="0">
                <a:solidFill>
                  <a:srgbClr val="FFC000"/>
                </a:solidFill>
                <a:ea typeface="Calibri" pitchFamily="34" charset="0"/>
                <a:cs typeface="Calibri" pitchFamily="34" charset="0"/>
              </a:rPr>
              <a:t> Т.В. Соц. педагог: </a:t>
            </a:r>
            <a:r>
              <a:rPr lang="uk-UA" sz="2000" dirty="0" err="1" smtClean="0">
                <a:solidFill>
                  <a:srgbClr val="FFC000"/>
                </a:solidFill>
                <a:ea typeface="Calibri" pitchFamily="34" charset="0"/>
                <a:cs typeface="Calibri" pitchFamily="34" charset="0"/>
              </a:rPr>
              <a:t>Пішоха</a:t>
            </a:r>
            <a:r>
              <a:rPr lang="uk-UA" sz="2000" dirty="0" smtClean="0">
                <a:solidFill>
                  <a:srgbClr val="FFC000"/>
                </a:solidFill>
                <a:ea typeface="Calibri" pitchFamily="34" charset="0"/>
                <a:cs typeface="Calibri" pitchFamily="34" charset="0"/>
              </a:rPr>
              <a:t> Л.С.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404664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err="1" smtClean="0"/>
              <a:t>Новопразька</a:t>
            </a:r>
            <a:r>
              <a:rPr lang="uk-UA" dirty="0" smtClean="0"/>
              <a:t> спеціальна загальноосвітня школа інтернат І – ІІ ступенів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357188"/>
            <a:ext cx="8007350" cy="5738812"/>
          </a:xfrm>
        </p:spPr>
        <p:txBody>
          <a:bodyPr/>
          <a:lstStyle/>
          <a:p>
            <a:pPr>
              <a:defRPr/>
            </a:pPr>
            <a:r>
              <a:rPr lang="uk-UA" dirty="0" smtClean="0"/>
              <a:t>Суть </a:t>
            </a:r>
            <a:r>
              <a:rPr lang="uk-UA" dirty="0" err="1" smtClean="0"/>
              <a:t>суїцидального</a:t>
            </a:r>
            <a:r>
              <a:rPr lang="uk-UA" dirty="0" smtClean="0"/>
              <a:t> </a:t>
            </a:r>
            <a:r>
              <a:rPr lang="uk-UA" b="1" dirty="0" err="1" smtClean="0"/>
              <a:t>“заклику”</a:t>
            </a:r>
            <a:r>
              <a:rPr lang="uk-UA" dirty="0" smtClean="0"/>
              <a:t> полягає у намаганні індивіда отримати допомогу від людей для зміни ситуації. При цьому його позиція носить пасивний характер. </a:t>
            </a:r>
          </a:p>
          <a:p>
            <a:pPr>
              <a:defRPr/>
            </a:pPr>
            <a:r>
              <a:rPr lang="uk-UA" dirty="0" smtClean="0"/>
              <a:t>При суїцидах типу </a:t>
            </a:r>
            <a:r>
              <a:rPr lang="uk-UA" b="1" dirty="0" err="1" smtClean="0"/>
              <a:t>“втеча”</a:t>
            </a:r>
            <a:r>
              <a:rPr lang="uk-UA" b="1" dirty="0" smtClean="0"/>
              <a:t> </a:t>
            </a:r>
            <a:r>
              <a:rPr lang="uk-UA" dirty="0" smtClean="0"/>
              <a:t>мова йде про прагнення індивіда уникнути особистісної загрози шляхом позбавлення себе життя. </a:t>
            </a:r>
          </a:p>
          <a:p>
            <a:pPr>
              <a:defRPr/>
            </a:pPr>
            <a:endParaRPr lang="uk-UA" dirty="0"/>
          </a:p>
        </p:txBody>
      </p:sp>
      <p:pic>
        <p:nvPicPr>
          <p:cNvPr id="14339" name="Picture 4" descr="C:\Users\Hope\Desktop\суїцид\3fc703661503434d7524267dfdd3e6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2" y="3760853"/>
            <a:ext cx="4645720" cy="30971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85750" y="357188"/>
            <a:ext cx="8559800" cy="6215062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uk-UA" sz="3000" b="1" dirty="0" smtClean="0">
                <a:solidFill>
                  <a:srgbClr val="FFC000"/>
                </a:solidFill>
              </a:rPr>
              <a:t>     </a:t>
            </a:r>
            <a:r>
              <a:rPr lang="uk-UA" sz="3000" b="1" dirty="0" err="1" smtClean="0">
                <a:solidFill>
                  <a:srgbClr val="FFC000"/>
                </a:solidFill>
              </a:rPr>
              <a:t>“Самопокарання”</a:t>
            </a:r>
            <a:r>
              <a:rPr lang="uk-UA" sz="3000" dirty="0" smtClean="0">
                <a:solidFill>
                  <a:srgbClr val="FFC000"/>
                </a:solidFill>
              </a:rPr>
              <a:t> можна розглядати як вияв конфлікту у внутрішньому світі особистості при своєрідному розпаді “я” на дві ролі (”я – </a:t>
            </a:r>
            <a:r>
              <a:rPr lang="uk-UA" sz="3000" dirty="0" err="1" smtClean="0">
                <a:solidFill>
                  <a:srgbClr val="FFC000"/>
                </a:solidFill>
              </a:rPr>
              <a:t>суддя”</a:t>
            </a:r>
            <a:r>
              <a:rPr lang="uk-UA" sz="3000" dirty="0" smtClean="0">
                <a:solidFill>
                  <a:srgbClr val="FFC000"/>
                </a:solidFill>
              </a:rPr>
              <a:t> і “я – підсудний “). При чому зміст таких суїцидів має різні відтінки у випадках </a:t>
            </a:r>
            <a:r>
              <a:rPr lang="uk-UA" sz="3000" dirty="0" err="1" smtClean="0">
                <a:solidFill>
                  <a:srgbClr val="FFC000"/>
                </a:solidFill>
              </a:rPr>
              <a:t>“знищення</a:t>
            </a:r>
            <a:r>
              <a:rPr lang="uk-UA" sz="3000" dirty="0" smtClean="0">
                <a:solidFill>
                  <a:srgbClr val="FFC000"/>
                </a:solidFill>
              </a:rPr>
              <a:t> у собі ворога “ і </a:t>
            </a:r>
            <a:r>
              <a:rPr lang="uk-UA" sz="3000" dirty="0" err="1" smtClean="0">
                <a:solidFill>
                  <a:srgbClr val="FFC000"/>
                </a:solidFill>
              </a:rPr>
              <a:t>“спокутування</a:t>
            </a:r>
            <a:r>
              <a:rPr lang="uk-UA" sz="3000" dirty="0" smtClean="0">
                <a:solidFill>
                  <a:srgbClr val="FFC000"/>
                </a:solidFill>
              </a:rPr>
              <a:t> </a:t>
            </a:r>
            <a:r>
              <a:rPr lang="uk-UA" sz="3000" dirty="0" err="1" smtClean="0">
                <a:solidFill>
                  <a:srgbClr val="FFC000"/>
                </a:solidFill>
              </a:rPr>
              <a:t>вини“</a:t>
            </a:r>
            <a:r>
              <a:rPr lang="uk-UA" sz="3000" dirty="0" smtClean="0">
                <a:solidFill>
                  <a:srgbClr val="FFC000"/>
                </a:solidFill>
              </a:rPr>
              <a:t>.</a:t>
            </a:r>
          </a:p>
          <a:p>
            <a:pPr>
              <a:defRPr/>
            </a:pPr>
            <a:r>
              <a:rPr lang="uk-UA" sz="3000" dirty="0" smtClean="0">
                <a:solidFill>
                  <a:srgbClr val="FFC000"/>
                </a:solidFill>
              </a:rPr>
              <a:t>     Якщо у попередніх випадках мета суїциду і мотив діяльності не співпадали, що давало можливість кваліфікувати </a:t>
            </a:r>
            <a:r>
              <a:rPr lang="uk-UA" sz="3000" dirty="0" err="1" smtClean="0">
                <a:solidFill>
                  <a:srgbClr val="FFC000"/>
                </a:solidFill>
              </a:rPr>
              <a:t>суїцидальну</a:t>
            </a:r>
            <a:r>
              <a:rPr lang="uk-UA" sz="3000" dirty="0" smtClean="0">
                <a:solidFill>
                  <a:srgbClr val="FFC000"/>
                </a:solidFill>
              </a:rPr>
              <a:t> поведінку як дію, то при суїцидах типу </a:t>
            </a:r>
            <a:r>
              <a:rPr lang="uk-UA" sz="3000" b="1" dirty="0" err="1" smtClean="0">
                <a:solidFill>
                  <a:srgbClr val="FFC000"/>
                </a:solidFill>
              </a:rPr>
              <a:t>“відмова“</a:t>
            </a:r>
            <a:r>
              <a:rPr lang="uk-UA" sz="3000" dirty="0" smtClean="0">
                <a:solidFill>
                  <a:srgbClr val="FFC000"/>
                </a:solidFill>
              </a:rPr>
              <a:t> знайти помітне розходження цілі і мотиву не вдається, тобто мотивом є відмова від існування, а ціллю – позбавлення себе життя.</a:t>
            </a:r>
          </a:p>
          <a:p>
            <a:pPr>
              <a:defRPr/>
            </a:pPr>
            <a:r>
              <a:rPr lang="uk-UA" b="1" dirty="0" smtClean="0">
                <a:solidFill>
                  <a:srgbClr val="FF6600"/>
                </a:solidFill>
              </a:rPr>
              <a:t/>
            </a:r>
            <a:br>
              <a:rPr lang="uk-UA" b="1" dirty="0" smtClean="0">
                <a:solidFill>
                  <a:srgbClr val="FF6600"/>
                </a:solidFill>
              </a:rPr>
            </a:br>
            <a:r>
              <a:rPr lang="uk-UA" b="1" dirty="0" smtClean="0">
                <a:solidFill>
                  <a:srgbClr val="33CC33"/>
                </a:solidFill>
              </a:rPr>
              <a:t> </a:t>
            </a:r>
            <a:endParaRPr lang="uk-UA" dirty="0" smtClean="0">
              <a:solidFill>
                <a:srgbClr val="33CC33"/>
              </a:solidFill>
            </a:endParaRPr>
          </a:p>
          <a:p>
            <a:pPr>
              <a:defRPr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5"/>
          <p:cNvSpPr>
            <a:spLocks noChangeArrowheads="1"/>
          </p:cNvSpPr>
          <p:nvPr/>
        </p:nvSpPr>
        <p:spPr bwMode="auto">
          <a:xfrm>
            <a:off x="571500" y="428625"/>
            <a:ext cx="4643438" cy="2087563"/>
          </a:xfrm>
          <a:prstGeom prst="flowChartMultidocument">
            <a:avLst/>
          </a:prstGeom>
          <a:gradFill rotWithShape="1">
            <a:gsLst>
              <a:gs pos="0">
                <a:srgbClr val="669900"/>
              </a:gs>
              <a:gs pos="50000">
                <a:srgbClr val="CCFF33"/>
              </a:gs>
              <a:gs pos="100000">
                <a:srgbClr val="669900"/>
              </a:gs>
            </a:gsLst>
            <a:lin ang="5400000" scaled="1"/>
          </a:gradFill>
          <a:ln w="9525">
            <a:solidFill>
              <a:srgbClr val="66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uk-UA" sz="2400" b="1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15363" name="AutoShape 6"/>
          <p:cNvSpPr>
            <a:spLocks noChangeArrowheads="1"/>
          </p:cNvSpPr>
          <p:nvPr/>
        </p:nvSpPr>
        <p:spPr bwMode="auto">
          <a:xfrm rot="5400000">
            <a:off x="-870744" y="4047332"/>
            <a:ext cx="3636963" cy="1104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9900"/>
              </a:gs>
              <a:gs pos="50000">
                <a:srgbClr val="CCFF33"/>
              </a:gs>
              <a:gs pos="100000">
                <a:srgbClr val="669900"/>
              </a:gs>
            </a:gsLst>
            <a:lin ang="5400000" scaled="1"/>
          </a:gradFill>
          <a:ln w="9525">
            <a:solidFill>
              <a:srgbClr val="669900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uk-UA" sz="2000" b="1">
                <a:solidFill>
                  <a:srgbClr val="FF0000"/>
                </a:solidFill>
              </a:rPr>
              <a:t>Егоїстичні самогубства </a:t>
            </a:r>
          </a:p>
          <a:p>
            <a:pPr algn="ctr"/>
            <a:r>
              <a:rPr lang="uk-UA" b="1">
                <a:solidFill>
                  <a:srgbClr val="A50021"/>
                </a:solidFill>
              </a:rPr>
              <a:t>особиста мета вища за</a:t>
            </a:r>
          </a:p>
          <a:p>
            <a:pPr algn="ctr"/>
            <a:r>
              <a:rPr lang="uk-UA" b="1">
                <a:solidFill>
                  <a:srgbClr val="A50021"/>
                </a:solidFill>
              </a:rPr>
              <a:t> суспільну (ізоляція)</a:t>
            </a:r>
          </a:p>
        </p:txBody>
      </p:sp>
      <p:sp>
        <p:nvSpPr>
          <p:cNvPr id="15364" name="AutoShape 8"/>
          <p:cNvSpPr>
            <a:spLocks noChangeArrowheads="1"/>
          </p:cNvSpPr>
          <p:nvPr/>
        </p:nvSpPr>
        <p:spPr bwMode="auto">
          <a:xfrm rot="5400000">
            <a:off x="538956" y="4033045"/>
            <a:ext cx="3565525" cy="10715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9900"/>
              </a:gs>
              <a:gs pos="50000">
                <a:srgbClr val="CCFF33"/>
              </a:gs>
              <a:gs pos="100000">
                <a:srgbClr val="669900"/>
              </a:gs>
            </a:gsLst>
            <a:lin ang="5400000" scaled="1"/>
          </a:gradFill>
          <a:ln w="9525">
            <a:solidFill>
              <a:srgbClr val="669900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uk-UA" sz="2000" b="1">
                <a:solidFill>
                  <a:srgbClr val="FF0000"/>
                </a:solidFill>
              </a:rPr>
              <a:t>Альтруїстичні самогубства</a:t>
            </a:r>
          </a:p>
          <a:p>
            <a:pPr algn="ctr"/>
            <a:r>
              <a:rPr lang="uk-UA" b="1">
                <a:solidFill>
                  <a:srgbClr val="A50021"/>
                </a:solidFill>
              </a:rPr>
              <a:t>суспільство поглинає</a:t>
            </a:r>
          </a:p>
          <a:p>
            <a:pPr algn="ctr"/>
            <a:r>
              <a:rPr lang="uk-UA" b="1">
                <a:solidFill>
                  <a:srgbClr val="A50021"/>
                </a:solidFill>
              </a:rPr>
              <a:t> особистість (надобов'язок)</a:t>
            </a:r>
          </a:p>
        </p:txBody>
      </p:sp>
      <p:sp>
        <p:nvSpPr>
          <p:cNvPr id="15365" name="AutoShape 11"/>
          <p:cNvSpPr>
            <a:spLocks noChangeArrowheads="1"/>
          </p:cNvSpPr>
          <p:nvPr/>
        </p:nvSpPr>
        <p:spPr bwMode="auto">
          <a:xfrm rot="5400000">
            <a:off x="2039144" y="4033044"/>
            <a:ext cx="3636962" cy="1143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9900"/>
              </a:gs>
              <a:gs pos="50000">
                <a:srgbClr val="CCFF33"/>
              </a:gs>
              <a:gs pos="100000">
                <a:srgbClr val="669900"/>
              </a:gs>
            </a:gsLst>
            <a:lin ang="5400000" scaled="1"/>
          </a:gradFill>
          <a:ln w="9525">
            <a:solidFill>
              <a:srgbClr val="669900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endParaRPr lang="uk-UA" sz="2000" b="1">
              <a:solidFill>
                <a:srgbClr val="FF0000"/>
              </a:solidFill>
            </a:endParaRPr>
          </a:p>
          <a:p>
            <a:pPr algn="ctr"/>
            <a:r>
              <a:rPr lang="uk-UA" sz="2000" b="1">
                <a:solidFill>
                  <a:srgbClr val="FF0000"/>
                </a:solidFill>
              </a:rPr>
              <a:t>Анемічні самогубства</a:t>
            </a:r>
          </a:p>
          <a:p>
            <a:pPr algn="ctr"/>
            <a:r>
              <a:rPr lang="uk-UA" sz="1700" b="1">
                <a:solidFill>
                  <a:srgbClr val="A50021"/>
                </a:solidFill>
              </a:rPr>
              <a:t>неспроможність пристосуватися </a:t>
            </a:r>
          </a:p>
          <a:p>
            <a:pPr algn="ctr"/>
            <a:r>
              <a:rPr lang="uk-UA" sz="1700" b="1">
                <a:solidFill>
                  <a:srgbClr val="A50021"/>
                </a:solidFill>
              </a:rPr>
              <a:t>до швидких змін у суспільстві</a:t>
            </a:r>
          </a:p>
          <a:p>
            <a:pPr algn="ctr"/>
            <a:endParaRPr lang="ru-RU" b="1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15366" name="WordArt 13"/>
          <p:cNvSpPr>
            <a:spLocks noChangeArrowheads="1" noChangeShapeType="1" noTextEdit="1"/>
          </p:cNvSpPr>
          <p:nvPr/>
        </p:nvSpPr>
        <p:spPr bwMode="auto">
          <a:xfrm rot="487917">
            <a:off x="5287963" y="247650"/>
            <a:ext cx="3521075" cy="108108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6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24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33CC33"/>
                    </a:gs>
                    <a:gs pos="50000">
                      <a:srgbClr val="66FF33"/>
                    </a:gs>
                    <a:gs pos="100000">
                      <a:srgbClr val="33CC33"/>
                    </a:gs>
                  </a:gsLst>
                  <a:lin ang="5400000" scaled="1"/>
                </a:gradFill>
                <a:latin typeface="Impact"/>
              </a:rPr>
              <a:t>Зверніться за допомогою:</a:t>
            </a:r>
          </a:p>
        </p:txBody>
      </p:sp>
      <p:sp>
        <p:nvSpPr>
          <p:cNvPr id="15367" name="AutoShape 14"/>
          <p:cNvSpPr>
            <a:spLocks noChangeArrowheads="1"/>
          </p:cNvSpPr>
          <p:nvPr/>
        </p:nvSpPr>
        <p:spPr bwMode="auto">
          <a:xfrm>
            <a:off x="468313" y="2565400"/>
            <a:ext cx="746125" cy="220663"/>
          </a:xfrm>
          <a:prstGeom prst="flowChartMerge">
            <a:avLst/>
          </a:prstGeom>
          <a:solidFill>
            <a:srgbClr val="CCFF33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5368" name="AutoShape 17"/>
          <p:cNvSpPr>
            <a:spLocks noChangeArrowheads="1"/>
          </p:cNvSpPr>
          <p:nvPr/>
        </p:nvSpPr>
        <p:spPr bwMode="auto">
          <a:xfrm>
            <a:off x="3500438" y="2571750"/>
            <a:ext cx="714375" cy="214313"/>
          </a:xfrm>
          <a:prstGeom prst="flowChartMerge">
            <a:avLst/>
          </a:prstGeom>
          <a:solidFill>
            <a:srgbClr val="CCFF33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5369" name="AutoShape 18"/>
          <p:cNvSpPr>
            <a:spLocks noChangeArrowheads="1"/>
          </p:cNvSpPr>
          <p:nvPr/>
        </p:nvSpPr>
        <p:spPr bwMode="auto">
          <a:xfrm>
            <a:off x="1928813" y="2571750"/>
            <a:ext cx="785812" cy="214313"/>
          </a:xfrm>
          <a:prstGeom prst="flowChartMerge">
            <a:avLst/>
          </a:prstGeom>
          <a:solidFill>
            <a:srgbClr val="66FF33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5370" name="Rectangle 22"/>
          <p:cNvSpPr>
            <a:spLocks noChangeArrowheads="1"/>
          </p:cNvSpPr>
          <p:nvPr/>
        </p:nvSpPr>
        <p:spPr bwMode="auto">
          <a:xfrm>
            <a:off x="4572000" y="1500188"/>
            <a:ext cx="4572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/>
          </a:p>
          <a:p>
            <a:endParaRPr lang="uk-UA" dirty="0"/>
          </a:p>
          <a:p>
            <a:r>
              <a:rPr lang="uk-UA" b="1" dirty="0"/>
              <a:t>.</a:t>
            </a:r>
            <a:endParaRPr lang="uk-UA" dirty="0"/>
          </a:p>
          <a:p>
            <a:r>
              <a:rPr lang="uk-UA" b="1" dirty="0"/>
              <a:t> </a:t>
            </a:r>
            <a:endParaRPr lang="uk-UA" dirty="0"/>
          </a:p>
          <a:p>
            <a:r>
              <a:rPr lang="uk-UA" dirty="0"/>
              <a:t> </a:t>
            </a:r>
            <a:endParaRPr lang="ru-RU" dirty="0"/>
          </a:p>
        </p:txBody>
      </p:sp>
      <p:sp>
        <p:nvSpPr>
          <p:cNvPr id="15371" name="Rectangle 28"/>
          <p:cNvSpPr>
            <a:spLocks noChangeArrowheads="1"/>
          </p:cNvSpPr>
          <p:nvPr/>
        </p:nvSpPr>
        <p:spPr bwMode="auto">
          <a:xfrm>
            <a:off x="5076825" y="30686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uk-UA"/>
          </a:p>
        </p:txBody>
      </p:sp>
      <p:sp>
        <p:nvSpPr>
          <p:cNvPr id="15372" name="Rectangle 30"/>
          <p:cNvSpPr>
            <a:spLocks noChangeArrowheads="1"/>
          </p:cNvSpPr>
          <p:nvPr/>
        </p:nvSpPr>
        <p:spPr bwMode="auto">
          <a:xfrm>
            <a:off x="5076825" y="37893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uk-UA"/>
          </a:p>
        </p:txBody>
      </p:sp>
      <p:sp>
        <p:nvSpPr>
          <p:cNvPr id="15373" name="Rectangle 24"/>
          <p:cNvSpPr>
            <a:spLocks noChangeArrowheads="1"/>
          </p:cNvSpPr>
          <p:nvPr/>
        </p:nvSpPr>
        <p:spPr bwMode="auto">
          <a:xfrm>
            <a:off x="642938" y="1236663"/>
            <a:ext cx="3857625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eaLnBrk="0" hangingPunct="0"/>
            <a:r>
              <a:rPr lang="uk-UA" sz="2000" b="1">
                <a:solidFill>
                  <a:srgbClr val="A50021"/>
                </a:solidFill>
                <a:cs typeface="Times New Roman" pitchFamily="18" charset="0"/>
              </a:rPr>
              <a:t>Класифікація самогубств</a:t>
            </a:r>
          </a:p>
          <a:p>
            <a:pPr algn="r" eaLnBrk="0" hangingPunct="0"/>
            <a:r>
              <a:rPr lang="ru-RU">
                <a:solidFill>
                  <a:srgbClr val="A50021"/>
                </a:solidFill>
              </a:rPr>
              <a:t>Е. Дюркгейм</a:t>
            </a:r>
            <a:endParaRPr lang="ru-RU">
              <a:solidFill>
                <a:srgbClr val="A50021"/>
              </a:solidFill>
              <a:cs typeface="Times New Roman" pitchFamily="18" charset="0"/>
            </a:endParaRPr>
          </a:p>
          <a:p>
            <a:pPr eaLnBrk="0" hangingPunct="0"/>
            <a:endParaRPr lang="ru-RU"/>
          </a:p>
        </p:txBody>
      </p:sp>
      <p:pic>
        <p:nvPicPr>
          <p:cNvPr id="22542" name="Picture 25" descr="C:\Users\Hope\Desktop\суїцид\13195127_6361555_186174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204864"/>
            <a:ext cx="3816424" cy="3528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  <p:bldP spid="15364" grpId="0" animBg="1"/>
      <p:bldP spid="15365" grpId="0" animBg="1"/>
      <p:bldP spid="15366" grpId="0" animBg="1"/>
      <p:bldP spid="15370" grpId="0"/>
      <p:bldP spid="1537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G:\Psuxoligia\картинки підлітки\imagesCA3DLC2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90942" y="3473624"/>
            <a:ext cx="4753058" cy="33843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1628775"/>
            <a:ext cx="5688013" cy="4824413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uk-UA" sz="2800" dirty="0" smtClean="0"/>
              <a:t>бесіди з класними керівниками та педагогічними працівниками;</a:t>
            </a:r>
            <a:endParaRPr lang="ru-RU" sz="2800" dirty="0" smtClean="0"/>
          </a:p>
          <a:p>
            <a:pPr>
              <a:defRPr/>
            </a:pPr>
            <a:r>
              <a:rPr lang="uk-UA" sz="2800" dirty="0" smtClean="0"/>
              <a:t>спостереження в класах;</a:t>
            </a:r>
            <a:endParaRPr lang="ru-RU" sz="2800" dirty="0" smtClean="0"/>
          </a:p>
          <a:p>
            <a:pPr>
              <a:defRPr/>
            </a:pPr>
            <a:r>
              <a:rPr lang="uk-UA" sz="2800" dirty="0" smtClean="0"/>
              <a:t>тестування, соціометричні дослідження, аналіз анкет школярів;</a:t>
            </a:r>
            <a:endParaRPr lang="ru-RU" sz="2800" dirty="0" smtClean="0"/>
          </a:p>
          <a:p>
            <a:pPr>
              <a:defRPr/>
            </a:pPr>
            <a:r>
              <a:rPr lang="uk-UA" sz="2800" dirty="0" smtClean="0"/>
              <a:t>бесіди і консультації з батьками, діти яких мають труднощі в поведінці та ознаки емоційних розладів.</a:t>
            </a:r>
            <a:endParaRPr lang="ru-RU" sz="2800" dirty="0" smtClean="0"/>
          </a:p>
          <a:p>
            <a:pPr>
              <a:defRPr/>
            </a:pP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uk-UA" dirty="0" smtClean="0"/>
              <a:t> </a:t>
            </a:r>
            <a:r>
              <a:rPr lang="uk-UA" sz="3200" dirty="0" smtClean="0">
                <a:solidFill>
                  <a:srgbClr val="FF5050"/>
                </a:solidFill>
              </a:rPr>
              <a:t>Виявлення дітей групи </a:t>
            </a:r>
            <a:r>
              <a:rPr lang="uk-UA" sz="3200" dirty="0" err="1" smtClean="0">
                <a:solidFill>
                  <a:srgbClr val="FF5050"/>
                </a:solidFill>
              </a:rPr>
              <a:t>суїцидального</a:t>
            </a:r>
            <a:r>
              <a:rPr lang="uk-UA" sz="3200" dirty="0" smtClean="0">
                <a:solidFill>
                  <a:srgbClr val="FF5050"/>
                </a:solidFill>
              </a:rPr>
              <a:t> ризику передбачає:</a:t>
            </a:r>
            <a:endParaRPr lang="ru-RU" sz="3200" dirty="0">
              <a:solidFill>
                <a:srgbClr val="FF5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07375" cy="1296144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uk-UA" sz="3600" dirty="0" smtClean="0">
                <a:solidFill>
                  <a:srgbClr val="00B050"/>
                </a:solidFill>
              </a:rPr>
              <a:t>Можливі шляхи подолання труднощів: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052736"/>
            <a:ext cx="8678168" cy="5112568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uk-UA" sz="2200" b="1" dirty="0" smtClean="0"/>
              <a:t>   переадресування до спеціалістів — дитячого психоневролога, психотерапевта, у соціальні служби для молоді;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uk-UA" sz="2200" b="1" dirty="0" smtClean="0"/>
              <a:t>   індивідуальна чи групова психолого-педагогічна корекція;</a:t>
            </a:r>
            <a:endParaRPr lang="ru-RU" sz="2200" b="1" dirty="0" smtClean="0"/>
          </a:p>
          <a:p>
            <a:pPr>
              <a:defRPr/>
            </a:pPr>
            <a:r>
              <a:rPr lang="uk-UA" sz="2200" b="1" dirty="0" smtClean="0"/>
              <a:t>робота психолога з сім'єю: рекомендації щодо перебудови сімейних стосунків, зміни стилю виховання;</a:t>
            </a:r>
            <a:endParaRPr lang="ru-RU" sz="2200" b="1" dirty="0" smtClean="0"/>
          </a:p>
          <a:p>
            <a:pPr>
              <a:buFont typeface="Wingdings" pitchFamily="2" charset="2"/>
              <a:buChar char="v"/>
              <a:defRPr/>
            </a:pPr>
            <a:r>
              <a:rPr lang="uk-UA" sz="2200" b="1" dirty="0" smtClean="0"/>
              <a:t>   рекомендації учителям про вибір індивідуального педагогічного стилю спілкування з конкретною дитиною;</a:t>
            </a:r>
            <a:endParaRPr lang="ru-RU" sz="2200" b="1" dirty="0" smtClean="0"/>
          </a:p>
          <a:p>
            <a:pPr>
              <a:buFont typeface="Wingdings" pitchFamily="2" charset="2"/>
              <a:buChar char="v"/>
              <a:defRPr/>
            </a:pPr>
            <a:r>
              <a:rPr lang="uk-UA" sz="2200" b="1" dirty="0" smtClean="0"/>
              <a:t>    зниження вимог до виконання навчальної програми;</a:t>
            </a:r>
            <a:endParaRPr lang="ru-RU" sz="2200" b="1" dirty="0" smtClean="0"/>
          </a:p>
          <a:p>
            <a:pPr>
              <a:buFont typeface="Wingdings" pitchFamily="2" charset="2"/>
              <a:buChar char="v"/>
              <a:defRPr/>
            </a:pPr>
            <a:r>
              <a:rPr lang="uk-UA" sz="2200" b="1" dirty="0" smtClean="0"/>
              <a:t>   зміна дитячого колективу;</a:t>
            </a:r>
            <a:r>
              <a:rPr lang="ru-RU" sz="2200" b="1" dirty="0" smtClean="0"/>
              <a:t> </a:t>
            </a:r>
            <a:r>
              <a:rPr lang="uk-UA" sz="2200" b="1" dirty="0" smtClean="0"/>
              <a:t>переведення до іншого вчителя;</a:t>
            </a:r>
            <a:endParaRPr lang="ru-RU" sz="2200" b="1" dirty="0" smtClean="0"/>
          </a:p>
          <a:p>
            <a:pPr>
              <a:buFont typeface="Wingdings" pitchFamily="2" charset="2"/>
              <a:buChar char="v"/>
              <a:defRPr/>
            </a:pPr>
            <a:r>
              <a:rPr lang="uk-UA" sz="2200" b="1" dirty="0" smtClean="0"/>
              <a:t>   заохочення до позашкільної діяльності, створення «ситуацій успіху»;</a:t>
            </a:r>
            <a:endParaRPr lang="ru-RU" sz="2200" b="1" dirty="0" smtClean="0"/>
          </a:p>
          <a:p>
            <a:pPr>
              <a:buFont typeface="Wingdings" pitchFamily="2" charset="2"/>
              <a:buChar char="v"/>
              <a:defRPr/>
            </a:pPr>
            <a:r>
              <a:rPr lang="uk-UA" sz="2200" b="1" dirty="0" smtClean="0"/>
              <a:t>   допомога сім'ї від педагогів, фахівців з охорони дитинства (у крайньому разі — клопотання про позбавлення батьківських прав).</a:t>
            </a:r>
            <a:endParaRPr lang="ru-RU" sz="2200" b="1" dirty="0" smtClean="0"/>
          </a:p>
          <a:p>
            <a:pPr>
              <a:defRPr/>
            </a:pP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385175" cy="11049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uk-UA" sz="3200" dirty="0" smtClean="0">
                <a:solidFill>
                  <a:srgbClr val="FF5050"/>
                </a:solidFill>
              </a:rPr>
              <a:t>Рекомендації педагогічним працівникам щодо надання превентивної допомоги учневі при потенційному суїциді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484313"/>
            <a:ext cx="8631237" cy="4611687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uk-UA" sz="2400" b="1" dirty="0" smtClean="0">
                <a:solidFill>
                  <a:srgbClr val="FFFF00"/>
                </a:solidFill>
              </a:rPr>
              <a:t>підбирайте ключі до розгадки суїциду;</a:t>
            </a:r>
            <a:endParaRPr lang="ru-RU" sz="24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uk-UA" sz="2400" b="1" dirty="0" smtClean="0">
                <a:solidFill>
                  <a:srgbClr val="FFFF00"/>
                </a:solidFill>
              </a:rPr>
              <a:t>приймайте </a:t>
            </a:r>
            <a:r>
              <a:rPr lang="uk-UA" sz="2400" b="1" dirty="0" err="1" smtClean="0">
                <a:solidFill>
                  <a:srgbClr val="FFFF00"/>
                </a:solidFill>
              </a:rPr>
              <a:t>суїцидента</a:t>
            </a:r>
            <a:r>
              <a:rPr lang="uk-UA" sz="2400" b="1" dirty="0" smtClean="0">
                <a:solidFill>
                  <a:srgbClr val="FFFF00"/>
                </a:solidFill>
              </a:rPr>
              <a:t> як особистість;</a:t>
            </a:r>
            <a:endParaRPr lang="ru-RU" sz="24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uk-UA" sz="2400" b="1" dirty="0" smtClean="0">
                <a:solidFill>
                  <a:srgbClr val="FFFF00"/>
                </a:solidFill>
              </a:rPr>
              <a:t>налагодьте турботливі стосунки,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uk-UA" sz="2400" b="1" dirty="0" smtClean="0">
                <a:solidFill>
                  <a:srgbClr val="FFFF00"/>
                </a:solidFill>
              </a:rPr>
              <a:t>не сперечайтеся;</a:t>
            </a:r>
          </a:p>
          <a:p>
            <a:pPr>
              <a:defRPr/>
            </a:pP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uk-UA" sz="2400" b="1" dirty="0" smtClean="0">
                <a:solidFill>
                  <a:srgbClr val="FFFF00"/>
                </a:solidFill>
              </a:rPr>
              <a:t>запитуйте,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uk-UA" sz="2400" b="1" dirty="0" smtClean="0">
                <a:solidFill>
                  <a:srgbClr val="FFFF00"/>
                </a:solidFill>
              </a:rPr>
              <a:t>не пропонуйте невиправданих утіх;</a:t>
            </a:r>
            <a:endParaRPr lang="ru-RU" sz="24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uk-UA" sz="2400" b="1" dirty="0" smtClean="0">
                <a:solidFill>
                  <a:srgbClr val="FFFF00"/>
                </a:solidFill>
              </a:rPr>
              <a:t>пропонуйте конструктивні підходи;</a:t>
            </a:r>
            <a:endParaRPr lang="ru-RU" sz="24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uk-UA" sz="2400" b="1" dirty="0" smtClean="0">
                <a:solidFill>
                  <a:srgbClr val="FFFF00"/>
                </a:solidFill>
              </a:rPr>
              <a:t>вселяйте надію,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uk-UA" sz="2400" b="1" dirty="0" smtClean="0">
                <a:solidFill>
                  <a:srgbClr val="FFFF00"/>
                </a:solidFill>
              </a:rPr>
              <a:t>оцініть міру ризику самогубства;</a:t>
            </a:r>
            <a:endParaRPr lang="ru-RU" sz="24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uk-UA" sz="2400" b="1" dirty="0" smtClean="0">
                <a:solidFill>
                  <a:srgbClr val="FFFF00"/>
                </a:solidFill>
              </a:rPr>
              <a:t>не залишайте людину одну у випадку високого </a:t>
            </a:r>
            <a:r>
              <a:rPr lang="uk-UA" sz="2400" b="1" dirty="0" err="1" smtClean="0">
                <a:solidFill>
                  <a:srgbClr val="FFFF00"/>
                </a:solidFill>
              </a:rPr>
              <a:t>суїцидального</a:t>
            </a:r>
            <a:r>
              <a:rPr lang="uk-UA" sz="2400" b="1" dirty="0" smtClean="0">
                <a:solidFill>
                  <a:srgbClr val="FFFF00"/>
                </a:solidFill>
              </a:rPr>
              <a:t> ризику;</a:t>
            </a:r>
            <a:endParaRPr lang="ru-RU" sz="24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uk-UA" sz="2400" b="1" dirty="0" smtClean="0">
                <a:solidFill>
                  <a:srgbClr val="FFFF00"/>
                </a:solidFill>
              </a:rPr>
              <a:t>зверніться за допомогою до спеціалістів;</a:t>
            </a:r>
            <a:endParaRPr lang="ru-RU" sz="24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uk-UA" sz="2400" b="1" dirty="0" smtClean="0">
                <a:solidFill>
                  <a:srgbClr val="FFFF00"/>
                </a:solidFill>
              </a:rPr>
              <a:t>важливо якомога довше зберігати турботу і підтримку учня;</a:t>
            </a:r>
            <a:endParaRPr lang="ru-RU" sz="24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uk-UA" sz="2400" b="1" dirty="0" smtClean="0">
                <a:solidFill>
                  <a:srgbClr val="FFFF00"/>
                </a:solidFill>
              </a:rPr>
              <a:t>використовуйте засоби піднесення цінності особистості дитини, її життя.</a:t>
            </a:r>
            <a:endParaRPr lang="ru-RU" sz="2400" b="1" dirty="0" smtClean="0">
              <a:solidFill>
                <a:srgbClr val="FFFF00"/>
              </a:solidFill>
            </a:endParaRPr>
          </a:p>
          <a:p>
            <a:pPr>
              <a:defRPr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uk-UA" sz="3600" dirty="0" smtClean="0">
                <a:solidFill>
                  <a:srgbClr val="FFC000"/>
                </a:solidFill>
              </a:rPr>
              <a:t>Робота з педагогічним колективом навчального закладу:</a:t>
            </a:r>
            <a:endParaRPr lang="ru-RU" sz="3600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557338"/>
            <a:ext cx="8345487" cy="4538662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uk-UA" sz="2800" b="1" dirty="0" smtClean="0"/>
              <a:t>проведення психолого-педагогічних консиліумів  чи спеціальних  педрад, присвячених профілактиці суїцидів; </a:t>
            </a:r>
            <a:endParaRPr lang="ru-RU" sz="2800" b="1" dirty="0" smtClean="0"/>
          </a:p>
          <a:p>
            <a:pPr>
              <a:defRPr/>
            </a:pPr>
            <a:r>
              <a:rPr lang="uk-UA" sz="2800" b="1" dirty="0" smtClean="0"/>
              <a:t>проведення бесід та консультацій з педагогами за результатами тестувань, спостережень; </a:t>
            </a:r>
          </a:p>
          <a:p>
            <a:pPr>
              <a:defRPr/>
            </a:pPr>
            <a:r>
              <a:rPr lang="uk-UA" sz="2800" b="1" dirty="0" smtClean="0"/>
              <a:t>оформлення рекомендацій з вибору адекватних методів педагогічного впливу на окремих учнів і на клас загалом;</a:t>
            </a:r>
            <a:endParaRPr lang="ru-RU" sz="2800" b="1" dirty="0" smtClean="0"/>
          </a:p>
          <a:p>
            <a:pPr>
              <a:defRPr/>
            </a:pPr>
            <a:r>
              <a:rPr lang="uk-UA" sz="2800" b="1" dirty="0" smtClean="0"/>
              <a:t>розробка заходів з надання допомоги «важким» дітям із соціально неблагополучних сімей.</a:t>
            </a:r>
            <a:endParaRPr lang="ru-RU" sz="2800" b="1" dirty="0" smtClean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90600" y="260350"/>
            <a:ext cx="7772400" cy="2160588"/>
          </a:xfrm>
        </p:spPr>
        <p:txBody>
          <a:bodyPr/>
          <a:lstStyle/>
          <a:p>
            <a:pPr algn="ctr">
              <a:defRPr/>
            </a:pPr>
            <a:r>
              <a:rPr lang="uk-UA" sz="3600" dirty="0" smtClean="0">
                <a:solidFill>
                  <a:srgbClr val="00CC99"/>
                </a:solidFill>
              </a:rPr>
              <a:t>Робота з батьками дітей із групи </a:t>
            </a:r>
            <a:r>
              <a:rPr lang="uk-UA" sz="3600" dirty="0" err="1" smtClean="0">
                <a:solidFill>
                  <a:srgbClr val="00CC99"/>
                </a:solidFill>
              </a:rPr>
              <a:t>суїцидального</a:t>
            </a:r>
            <a:r>
              <a:rPr lang="uk-UA" sz="3600" dirty="0" smtClean="0">
                <a:solidFill>
                  <a:srgbClr val="00CC99"/>
                </a:solidFill>
              </a:rPr>
              <a:t> ризику: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850" y="2214563"/>
            <a:ext cx="6192838" cy="4383087"/>
          </a:xfrm>
        </p:spPr>
        <p:txBody>
          <a:bodyPr/>
          <a:lstStyle/>
          <a:p>
            <a:pPr>
              <a:buFont typeface="Wingdings" pitchFamily="2" charset="2"/>
              <a:buChar char="v"/>
              <a:defRPr/>
            </a:pPr>
            <a:r>
              <a:rPr lang="uk-UA" dirty="0" smtClean="0">
                <a:solidFill>
                  <a:srgbClr val="FF6600"/>
                </a:solidFill>
              </a:rPr>
              <a:t>  </a:t>
            </a:r>
            <a:r>
              <a:rPr lang="uk-UA" sz="2800" b="1" dirty="0" smtClean="0">
                <a:solidFill>
                  <a:srgbClr val="FF6600"/>
                </a:solidFill>
              </a:rPr>
              <a:t>виступи на батьківських зборах;</a:t>
            </a:r>
            <a:endParaRPr lang="ru-RU" sz="2800" b="1" dirty="0" smtClean="0">
              <a:solidFill>
                <a:srgbClr val="FF6600"/>
              </a:solidFill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uk-UA" sz="2800" b="1" dirty="0" smtClean="0">
                <a:solidFill>
                  <a:srgbClr val="FF6600"/>
                </a:solidFill>
              </a:rPr>
              <a:t>  зустрічі з сім'єю;</a:t>
            </a:r>
            <a:endParaRPr lang="ru-RU" sz="2800" b="1" dirty="0" smtClean="0">
              <a:solidFill>
                <a:srgbClr val="FF6600"/>
              </a:solidFill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uk-UA" sz="2800" b="1" dirty="0" smtClean="0">
                <a:solidFill>
                  <a:srgbClr val="FF6600"/>
                </a:solidFill>
              </a:rPr>
              <a:t>  індивідуальне консультування: рекомендації з налагодження дитячо-батьківських стосунків, зі зміни (при потребі) стилю виховання, переадресування до інших спеціалістів тощо.</a:t>
            </a:r>
            <a:endParaRPr lang="ru-RU" sz="2800" b="1" dirty="0" smtClean="0">
              <a:solidFill>
                <a:srgbClr val="FF6600"/>
              </a:solidFill>
            </a:endParaRPr>
          </a:p>
          <a:p>
            <a:pPr>
              <a:defRPr/>
            </a:pPr>
            <a:r>
              <a:rPr lang="uk-UA" dirty="0" smtClean="0"/>
              <a:t> </a:t>
            </a:r>
            <a:endParaRPr lang="ru-RU" dirty="0" smtClean="0"/>
          </a:p>
          <a:p>
            <a:pPr>
              <a:defRPr/>
            </a:pPr>
            <a:endParaRPr lang="ru-RU" dirty="0"/>
          </a:p>
        </p:txBody>
      </p:sp>
      <p:pic>
        <p:nvPicPr>
          <p:cNvPr id="20483" name="Picture 4" descr="G:\259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52289" y="3284984"/>
            <a:ext cx="5091711" cy="35730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3"/>
          <p:cNvSpPr>
            <a:spLocks noChangeArrowheads="1" noChangeShapeType="1" noTextEdit="1"/>
          </p:cNvSpPr>
          <p:nvPr/>
        </p:nvSpPr>
        <p:spPr bwMode="auto">
          <a:xfrm>
            <a:off x="357158" y="0"/>
            <a:ext cx="8429684" cy="214311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533"/>
              </a:avLst>
            </a:prstTxWarp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>
              <a:defRPr/>
            </a:pPr>
            <a:r>
              <a:rPr lang="ru-RU" sz="36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</a:rPr>
              <a:t> </a:t>
            </a:r>
            <a:r>
              <a:rPr lang="uk-UA" sz="3600" b="1" kern="10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Georgia"/>
              </a:rPr>
              <a:t>Відчуття самоцінності формується  в атмосфері,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71500" y="2154238"/>
            <a:ext cx="8001000" cy="517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eaLnBrk="0" hangingPunct="0">
              <a:tabLst>
                <a:tab pos="-46634400" algn="l"/>
              </a:tabLst>
              <a:defRPr/>
            </a:pPr>
            <a:r>
              <a:rPr lang="ru-RU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· </a:t>
            </a:r>
            <a:r>
              <a:rPr lang="uk-UA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де приймаються  будь-які     індивідуальні відмінності;</a:t>
            </a:r>
            <a:endParaRPr lang="ru-RU" sz="2800" b="1" dirty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eaLnBrk="0" hangingPunct="0">
              <a:tabLst>
                <a:tab pos="-46634400" algn="l"/>
              </a:tabLst>
              <a:defRPr/>
            </a:pPr>
            <a:r>
              <a:rPr lang="ru-RU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· </a:t>
            </a:r>
            <a:r>
              <a:rPr lang="uk-UA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де любов виражається відкрито;</a:t>
            </a:r>
            <a:endParaRPr lang="ru-RU" sz="2800" b="1" dirty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eaLnBrk="0" hangingPunct="0">
              <a:tabLst>
                <a:tab pos="-46634400" algn="l"/>
              </a:tabLst>
              <a:defRPr/>
            </a:pPr>
            <a:r>
              <a:rPr lang="ru-RU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· </a:t>
            </a:r>
            <a:r>
              <a:rPr lang="uk-UA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де помилки служать  для    придбання   нового досвіду;</a:t>
            </a:r>
            <a:endParaRPr lang="ru-RU" sz="2800" b="1" dirty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eaLnBrk="0" hangingPunct="0">
              <a:tabLst>
                <a:tab pos="-46634400" algn="l"/>
              </a:tabLst>
              <a:defRPr/>
            </a:pPr>
            <a:r>
              <a:rPr lang="ru-RU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· </a:t>
            </a:r>
            <a:r>
              <a:rPr lang="uk-UA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де спілкування відверте   і    довірливе;</a:t>
            </a:r>
            <a:endParaRPr lang="ru-RU" sz="2800" b="1" dirty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eaLnBrk="0" hangingPunct="0">
              <a:tabLst>
                <a:tab pos="-46634400" algn="l"/>
              </a:tabLst>
              <a:defRPr/>
            </a:pPr>
            <a:r>
              <a:rPr lang="ru-RU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· </a:t>
            </a:r>
            <a:r>
              <a:rPr lang="uk-UA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де правила поведінки не перетворюються на застиглі догми;</a:t>
            </a:r>
            <a:endParaRPr lang="ru-RU" sz="2800" b="1" dirty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eaLnBrk="0" hangingPunct="0">
              <a:tabLst>
                <a:tab pos="-46634400" algn="l"/>
              </a:tabLst>
              <a:defRPr/>
            </a:pPr>
            <a:r>
              <a:rPr lang="ru-RU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· </a:t>
            </a:r>
            <a:r>
              <a:rPr lang="uk-UA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де особиста відповідальність  і   чесність кожного є основою взаємовідносин;</a:t>
            </a:r>
            <a:endParaRPr lang="ru-RU" sz="2800" b="1" dirty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eaLnBrk="0" hangingPunct="0">
              <a:tabLst>
                <a:tab pos="-46634400" algn="l"/>
              </a:tabLst>
              <a:defRPr/>
            </a:pPr>
            <a:r>
              <a:rPr lang="ru-RU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· </a:t>
            </a:r>
            <a:r>
              <a:rPr lang="uk-UA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де є схвалення і підтримка.</a:t>
            </a:r>
            <a:endParaRPr lang="ru-RU" sz="2800" b="1" dirty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eaLnBrk="0" hangingPunct="0">
              <a:tabLst>
                <a:tab pos="-46634400" algn="l"/>
              </a:tabLst>
              <a:defRPr/>
            </a:pPr>
            <a:r>
              <a:rPr lang="uk-UA" sz="2800" dirty="0">
                <a:solidFill>
                  <a:srgbClr val="000000"/>
                </a:solidFill>
                <a:latin typeface="Arial"/>
              </a:rPr>
              <a:t> </a:t>
            </a:r>
            <a:endParaRPr lang="uk-UA" sz="2800" dirty="0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990600" y="620713"/>
            <a:ext cx="7613650" cy="2160587"/>
          </a:xfrm>
        </p:spPr>
        <p:txBody>
          <a:bodyPr>
            <a:normAutofit fontScale="92500" lnSpcReduction="20000"/>
          </a:bodyPr>
          <a:lstStyle/>
          <a:p>
            <a:pPr algn="l">
              <a:defRPr/>
            </a:pPr>
            <a:r>
              <a:rPr lang="uk-UA" sz="2400" dirty="0" smtClean="0"/>
              <a:t>      </a:t>
            </a:r>
            <a:r>
              <a:rPr lang="uk-UA" sz="2400" b="1" dirty="0" smtClean="0"/>
              <a:t>Які б не були проблеми, варто пам’ятати, що безвихідних ситуацій не буває. Проблеми в цьому житті нам даються для того, щоб ми їх вирішували або, якщо перше нездійсненне, змінювали своє ставлення до них і приймали як просту недосконалість світу. </a:t>
            </a:r>
            <a:br>
              <a:rPr lang="uk-UA" sz="2400" b="1" dirty="0" smtClean="0"/>
            </a:br>
            <a:r>
              <a:rPr lang="uk-UA" sz="2400" b="1" dirty="0" smtClean="0"/>
              <a:t>Заклик до боротьби за життя звучить в </a:t>
            </a:r>
            <a:r>
              <a:rPr lang="uk-UA" sz="2400" b="1" dirty="0" err="1" smtClean="0"/>
              <a:t>поезiï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Лесi</a:t>
            </a:r>
            <a:r>
              <a:rPr lang="uk-UA" sz="2400" b="1" dirty="0" smtClean="0"/>
              <a:t> Українки "</a:t>
            </a:r>
            <a:r>
              <a:rPr lang="uk-UA" sz="2400" b="1" dirty="0" err="1" smtClean="0"/>
              <a:t>Contraspemspero</a:t>
            </a:r>
            <a:r>
              <a:rPr lang="uk-UA" sz="2400" b="1" dirty="0" smtClean="0"/>
              <a:t>!"</a:t>
            </a:r>
            <a:endParaRPr lang="uk-UA" sz="2400" b="1" dirty="0"/>
          </a:p>
        </p:txBody>
      </p:sp>
      <p:pic>
        <p:nvPicPr>
          <p:cNvPr id="24581" name="Picture 4" descr="G:\Картинки освіта\шарик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49" y="3429000"/>
            <a:ext cx="4368153" cy="3429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6600" y="2781300"/>
            <a:ext cx="5616575" cy="3816350"/>
          </a:xfrm>
        </p:spPr>
        <p:txBody>
          <a:bodyPr/>
          <a:lstStyle/>
          <a:p>
            <a:pPr algn="r">
              <a:defRPr/>
            </a:pP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 </a:t>
            </a:r>
            <a:br>
              <a:rPr lang="ru-RU" sz="2400" dirty="0" smtClean="0"/>
            </a:br>
            <a:r>
              <a:rPr lang="uk-UA" sz="3200" dirty="0" smtClean="0">
                <a:solidFill>
                  <a:srgbClr val="CC0066"/>
                </a:solidFill>
              </a:rPr>
              <a:t>Так! Я буду крізь сльози сміятись, </a:t>
            </a:r>
            <a:br>
              <a:rPr lang="uk-UA" sz="3200" dirty="0" smtClean="0">
                <a:solidFill>
                  <a:srgbClr val="CC0066"/>
                </a:solidFill>
              </a:rPr>
            </a:br>
            <a:r>
              <a:rPr lang="uk-UA" sz="3200" dirty="0" smtClean="0">
                <a:solidFill>
                  <a:srgbClr val="CC0066"/>
                </a:solidFill>
              </a:rPr>
              <a:t>Серед лиха співати </a:t>
            </a:r>
            <a:r>
              <a:rPr lang="uk-UA" sz="3200" dirty="0" err="1" smtClean="0">
                <a:solidFill>
                  <a:srgbClr val="CC0066"/>
                </a:solidFill>
              </a:rPr>
              <a:t>пiснi</a:t>
            </a:r>
            <a:r>
              <a:rPr lang="uk-UA" sz="3200" dirty="0" smtClean="0">
                <a:solidFill>
                  <a:srgbClr val="CC0066"/>
                </a:solidFill>
              </a:rPr>
              <a:t>, </a:t>
            </a:r>
            <a:br>
              <a:rPr lang="uk-UA" sz="3200" dirty="0" smtClean="0">
                <a:solidFill>
                  <a:srgbClr val="CC0066"/>
                </a:solidFill>
              </a:rPr>
            </a:br>
            <a:r>
              <a:rPr lang="uk-UA" sz="3200" dirty="0" smtClean="0">
                <a:solidFill>
                  <a:srgbClr val="CC0066"/>
                </a:solidFill>
              </a:rPr>
              <a:t>Без </a:t>
            </a:r>
            <a:r>
              <a:rPr lang="uk-UA" sz="3200" dirty="0" err="1" smtClean="0">
                <a:solidFill>
                  <a:srgbClr val="CC0066"/>
                </a:solidFill>
              </a:rPr>
              <a:t>надiï</a:t>
            </a:r>
            <a:r>
              <a:rPr lang="uk-UA" sz="3200" dirty="0" smtClean="0">
                <a:solidFill>
                  <a:srgbClr val="CC0066"/>
                </a:solidFill>
              </a:rPr>
              <a:t> таки </a:t>
            </a:r>
            <a:r>
              <a:rPr lang="uk-UA" sz="3200" dirty="0" err="1" smtClean="0">
                <a:solidFill>
                  <a:srgbClr val="CC0066"/>
                </a:solidFill>
              </a:rPr>
              <a:t>сподiватись</a:t>
            </a:r>
            <a:r>
              <a:rPr lang="uk-UA" sz="3200" dirty="0" smtClean="0">
                <a:solidFill>
                  <a:srgbClr val="CC0066"/>
                </a:solidFill>
              </a:rPr>
              <a:t>, </a:t>
            </a:r>
            <a:br>
              <a:rPr lang="uk-UA" sz="3200" dirty="0" smtClean="0">
                <a:solidFill>
                  <a:srgbClr val="CC0066"/>
                </a:solidFill>
              </a:rPr>
            </a:br>
            <a:r>
              <a:rPr lang="uk-UA" sz="3200" dirty="0" smtClean="0">
                <a:solidFill>
                  <a:srgbClr val="CC0066"/>
                </a:solidFill>
              </a:rPr>
              <a:t>Буду жити! Геть думи </a:t>
            </a:r>
            <a:r>
              <a:rPr lang="uk-UA" sz="3200" dirty="0" err="1" smtClean="0">
                <a:solidFill>
                  <a:srgbClr val="CC0066"/>
                </a:solidFill>
              </a:rPr>
              <a:t>сумнi</a:t>
            </a:r>
            <a:r>
              <a:rPr lang="uk-UA" sz="3200" dirty="0" smtClean="0">
                <a:solidFill>
                  <a:srgbClr val="CC0066"/>
                </a:solidFill>
              </a:rPr>
              <a:t>!</a:t>
            </a:r>
            <a:r>
              <a:rPr lang="uk-UA" sz="3200" dirty="0" smtClean="0">
                <a:solidFill>
                  <a:srgbClr val="FF5050"/>
                </a:solidFill>
              </a:rPr>
              <a:t/>
            </a:r>
            <a:br>
              <a:rPr lang="uk-UA" sz="3200" dirty="0" smtClean="0">
                <a:solidFill>
                  <a:srgbClr val="FF5050"/>
                </a:solidFill>
              </a:rPr>
            </a:br>
            <a:endParaRPr lang="uk-UA" sz="3200" dirty="0">
              <a:solidFill>
                <a:srgbClr val="FF5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341438"/>
            <a:ext cx="8097837" cy="5230812"/>
          </a:xfrm>
        </p:spPr>
        <p:txBody>
          <a:bodyPr>
            <a:normAutofit fontScale="90000"/>
          </a:bodyPr>
          <a:lstStyle/>
          <a:p>
            <a:pPr indent="342900" algn="r">
              <a:defRPr/>
            </a:pPr>
            <a:r>
              <a:rPr lang="ru-RU" i="1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   </a:t>
            </a:r>
            <a:r>
              <a:rPr lang="ru-RU" i="1" cap="none" dirty="0" err="1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Хоча</a:t>
            </a:r>
            <a:r>
              <a:rPr lang="ru-RU" i="1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ru-RU" i="1" cap="none" dirty="0" err="1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людському</a:t>
            </a:r>
            <a:r>
              <a:rPr lang="ru-RU" i="1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ru-RU" i="1" cap="none" dirty="0" err="1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життю</a:t>
            </a:r>
            <a:r>
              <a:rPr lang="ru-RU" i="1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ru-RU" i="1" cap="none" dirty="0" err="1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немає</a:t>
            </a:r>
            <a:r>
              <a:rPr lang="ru-RU" i="1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ru-RU" i="1" cap="none" dirty="0" err="1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ціни</a:t>
            </a:r>
            <a:r>
              <a:rPr lang="ru-RU" i="1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,</a:t>
            </a:r>
            <a:r>
              <a:rPr lang="ru-RU" sz="2400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ru-RU" sz="2400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ru-RU" i="1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ми </a:t>
            </a:r>
            <a:r>
              <a:rPr lang="ru-RU" i="1" cap="none" dirty="0" err="1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завжди</a:t>
            </a:r>
            <a:r>
              <a:rPr lang="ru-RU" i="1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 чинимо так, </a:t>
            </a:r>
            <a:r>
              <a:rPr lang="ru-RU" sz="2400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ru-RU" sz="2400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ru-RU" i="1" cap="none" dirty="0" err="1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немов</a:t>
            </a:r>
            <a:r>
              <a:rPr lang="ru-RU" i="1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ru-RU" i="1" cap="none" dirty="0" err="1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існує</a:t>
            </a:r>
            <a:r>
              <a:rPr lang="ru-RU" i="1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ru-RU" i="1" cap="none" dirty="0" err="1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щось</a:t>
            </a:r>
            <a:r>
              <a:rPr lang="ru-RU" i="1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ru-RU" i="1" cap="none" dirty="0" err="1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більш</a:t>
            </a:r>
            <a:r>
              <a:rPr lang="ru-RU" i="1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ru-RU" i="1" cap="none" dirty="0" err="1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цінне</a:t>
            </a:r>
            <a:r>
              <a:rPr lang="ru-RU" i="1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>.</a:t>
            </a:r>
            <a:r>
              <a:rPr lang="ru-RU" sz="2400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ru-RU" sz="2400" cap="none" dirty="0" smtClean="0">
                <a:solidFill>
                  <a:srgbClr val="33CC33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ru-RU" sz="2400" b="0" cap="none" dirty="0" smtClean="0">
                <a:solidFill>
                  <a:srgbClr val="FF0000"/>
                </a:solidFill>
                <a:effectLst/>
                <a:latin typeface="Arial" charset="0"/>
                <a:ea typeface="Times New Roman" pitchFamily="18" charset="0"/>
                <a:cs typeface="Arial" charset="0"/>
              </a:rPr>
              <a:t>                            </a:t>
            </a:r>
            <a:r>
              <a:rPr lang="ru-RU" sz="3200" b="0" i="1" cap="none" dirty="0" err="1" smtClean="0">
                <a:solidFill>
                  <a:srgbClr val="FF0000"/>
                </a:solidFill>
                <a:effectLst/>
                <a:latin typeface="Arial" charset="0"/>
                <a:ea typeface="Times New Roman" pitchFamily="18" charset="0"/>
                <a:cs typeface="Arial" charset="0"/>
              </a:rPr>
              <a:t>Антуан</a:t>
            </a:r>
            <a:r>
              <a:rPr lang="ru-RU" sz="3200" b="0" i="1" cap="none" dirty="0" smtClean="0">
                <a:solidFill>
                  <a:srgbClr val="FF0000"/>
                </a:solidFill>
                <a:effectLst/>
                <a:latin typeface="Arial" charset="0"/>
                <a:ea typeface="Times New Roman" pitchFamily="18" charset="0"/>
                <a:cs typeface="Arial" charset="0"/>
              </a:rPr>
              <a:t> де </a:t>
            </a:r>
            <a:r>
              <a:rPr lang="ru-RU" sz="3200" b="0" i="1" cap="none" dirty="0" err="1" smtClean="0">
                <a:solidFill>
                  <a:srgbClr val="FF0000"/>
                </a:solidFill>
                <a:effectLst/>
                <a:latin typeface="Arial" charset="0"/>
                <a:ea typeface="Times New Roman" pitchFamily="18" charset="0"/>
                <a:cs typeface="Arial" charset="0"/>
              </a:rPr>
              <a:t>Сент-Екзюпері</a:t>
            </a:r>
            <a:r>
              <a:rPr lang="ru-RU" sz="3200" b="0" i="1" cap="none" dirty="0" smtClean="0">
                <a:solidFill>
                  <a:srgbClr val="FF0000"/>
                </a:solidFill>
                <a:effectLst/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ru-RU" sz="3200" b="0" i="1" cap="none" dirty="0" smtClean="0">
                <a:solidFill>
                  <a:srgbClr val="FF0000"/>
                </a:solidFill>
                <a:effectLst/>
                <a:latin typeface="Arial" charset="0"/>
                <a:ea typeface="Times New Roman" pitchFamily="18" charset="0"/>
                <a:cs typeface="Arial" charset="0"/>
              </a:rPr>
            </a:br>
            <a:r>
              <a:rPr lang="ru-RU" sz="3200" b="0" i="1" cap="none" dirty="0" smtClean="0">
                <a:solidFill>
                  <a:srgbClr val="FF0000"/>
                </a:solidFill>
                <a:effectLst/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ru-RU" sz="3200" b="0" i="1" cap="none" dirty="0" smtClean="0">
                <a:solidFill>
                  <a:srgbClr val="FF0000"/>
                </a:solidFill>
                <a:effectLst/>
                <a:latin typeface="Arial" charset="0"/>
                <a:ea typeface="Times New Roman" pitchFamily="18" charset="0"/>
                <a:cs typeface="Arial" charset="0"/>
              </a:rPr>
            </a:br>
            <a:r>
              <a:rPr lang="ru-RU" sz="3200" b="0" i="1" cap="none" dirty="0" smtClean="0">
                <a:solidFill>
                  <a:srgbClr val="FF0000"/>
                </a:solidFill>
                <a:effectLst/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ru-RU" sz="3200" b="0" i="1" cap="none" dirty="0" smtClean="0">
                <a:solidFill>
                  <a:srgbClr val="FF0000"/>
                </a:solidFill>
                <a:effectLst/>
                <a:latin typeface="Arial" charset="0"/>
                <a:ea typeface="Times New Roman" pitchFamily="18" charset="0"/>
                <a:cs typeface="Arial" charset="0"/>
              </a:rPr>
            </a:br>
            <a:r>
              <a:rPr lang="ru-RU" sz="3200" b="0" i="1" cap="none" dirty="0" smtClean="0">
                <a:solidFill>
                  <a:srgbClr val="FF0000"/>
                </a:solidFill>
                <a:effectLst/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ru-RU" sz="3200" b="0" i="1" cap="none" dirty="0" smtClean="0">
                <a:solidFill>
                  <a:srgbClr val="FF0000"/>
                </a:solidFill>
                <a:effectLst/>
                <a:latin typeface="Arial" charset="0"/>
                <a:ea typeface="Times New Roman" pitchFamily="18" charset="0"/>
                <a:cs typeface="Arial" charset="0"/>
              </a:rPr>
            </a:br>
            <a:r>
              <a:rPr lang="ru-RU" sz="3200" b="0" i="1" cap="none" dirty="0" smtClean="0">
                <a:solidFill>
                  <a:srgbClr val="FF0000"/>
                </a:solidFill>
                <a:effectLst/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ru-RU" sz="3200" b="0" i="1" cap="none" dirty="0" smtClean="0">
                <a:solidFill>
                  <a:srgbClr val="FF0000"/>
                </a:solidFill>
                <a:effectLst/>
                <a:latin typeface="Arial" charset="0"/>
                <a:ea typeface="Times New Roman" pitchFamily="18" charset="0"/>
                <a:cs typeface="Arial" charset="0"/>
              </a:rPr>
            </a:br>
            <a:endParaRPr lang="ru-RU" sz="3200" cap="none" dirty="0" smtClean="0">
              <a:solidFill>
                <a:srgbClr val="FF0000"/>
              </a:solidFill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ope\Desktop\суїцид\12425101_2_1132261_56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908720"/>
            <a:ext cx="3429024" cy="2571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707904" y="1196752"/>
            <a:ext cx="4594848" cy="4824536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/>
              <a:t>     </a:t>
            </a:r>
            <a:r>
              <a:rPr lang="uk-UA" b="1" dirty="0" smtClean="0"/>
              <a:t>Суїцид </a:t>
            </a:r>
            <a:r>
              <a:rPr lang="uk-UA" dirty="0" smtClean="0"/>
              <a:t>(лат. – себе вбивати) - навмисне </a:t>
            </a:r>
            <a:r>
              <a:rPr lang="uk-UA" dirty="0" err="1" smtClean="0"/>
              <a:t>самоушкодження</a:t>
            </a:r>
            <a:r>
              <a:rPr lang="uk-UA" dirty="0" smtClean="0"/>
              <a:t> зі смертельним фіналом. Ключовими чинниками, що призводять до самогубства, вважають психологічні.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dirty="0" smtClean="0"/>
              <a:t>        У структурі </a:t>
            </a:r>
            <a:r>
              <a:rPr lang="uk-UA" dirty="0" err="1" smtClean="0"/>
              <a:t>суїцидальної</a:t>
            </a:r>
            <a:r>
              <a:rPr lang="uk-UA" dirty="0" smtClean="0"/>
              <a:t> поведінки виокремлюють внутрішню (психічну) форму: думки, уявлення, задуми про суїцид, емоційні переживання, наміри; та зовнішню (дієву) форму: </a:t>
            </a:r>
            <a:r>
              <a:rPr lang="uk-UA" dirty="0" err="1" smtClean="0"/>
              <a:t>суїцидальні</a:t>
            </a:r>
            <a:r>
              <a:rPr lang="uk-UA" dirty="0" smtClean="0"/>
              <a:t> спроби і завершені суїциди.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/>
              <a:t>  </a:t>
            </a:r>
            <a:endParaRPr lang="ru-RU" dirty="0" smtClean="0">
              <a:solidFill>
                <a:srgbClr val="FFFF00"/>
              </a:solidFill>
              <a:effectLst/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332656"/>
            <a:ext cx="8291512" cy="1096094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uk-UA" altLang="ja-JP" sz="2800" dirty="0" smtClean="0"/>
              <a:t/>
            </a:r>
            <a:br>
              <a:rPr lang="uk-UA" altLang="ja-JP" sz="2800" dirty="0" smtClean="0"/>
            </a:br>
            <a:r>
              <a:rPr lang="uk-UA" altLang="ja-JP" sz="2800" dirty="0" smtClean="0"/>
              <a:t/>
            </a:r>
            <a:br>
              <a:rPr lang="uk-UA" altLang="ja-JP" sz="2800" dirty="0" smtClean="0"/>
            </a:br>
            <a:r>
              <a:rPr lang="uk-UA" altLang="ja-JP" sz="2800" dirty="0" smtClean="0"/>
              <a:t/>
            </a:r>
            <a:br>
              <a:rPr lang="uk-UA" altLang="ja-JP" sz="2800" dirty="0" smtClean="0"/>
            </a:br>
            <a:r>
              <a:rPr lang="uk-UA" altLang="ja-JP" sz="2800" dirty="0" smtClean="0"/>
              <a:t/>
            </a:r>
            <a:br>
              <a:rPr lang="uk-UA" altLang="ja-JP" sz="2800" dirty="0" smtClean="0"/>
            </a:br>
            <a:r>
              <a:rPr lang="uk-UA" sz="3600" dirty="0" smtClean="0">
                <a:solidFill>
                  <a:srgbClr val="FF5050"/>
                </a:solidFill>
              </a:rPr>
              <a:t>Соціально-психологічні детермінанти </a:t>
            </a:r>
            <a:r>
              <a:rPr lang="ru-RU" altLang="ja-JP" sz="3600" dirty="0" smtClean="0">
                <a:solidFill>
                  <a:srgbClr val="FF5050"/>
                </a:solidFill>
                <a:latin typeface="Georgia" pitchFamily="18" charset="0"/>
              </a:rPr>
              <a:t/>
            </a:r>
            <a:br>
              <a:rPr lang="ru-RU" altLang="ja-JP" sz="3600" dirty="0" smtClean="0">
                <a:solidFill>
                  <a:srgbClr val="FF5050"/>
                </a:solidFill>
                <a:latin typeface="Georgia" pitchFamily="18" charset="0"/>
              </a:rPr>
            </a:br>
            <a:r>
              <a:rPr lang="ru-RU" altLang="ja-JP" sz="3200" dirty="0" smtClean="0">
                <a:latin typeface="Book Antiqua" pitchFamily="18" charset="0"/>
              </a:rPr>
              <a:t/>
            </a:r>
            <a:br>
              <a:rPr lang="ru-RU" altLang="ja-JP" sz="3200" dirty="0" smtClean="0">
                <a:latin typeface="Book Antiqua" pitchFamily="18" charset="0"/>
              </a:rPr>
            </a:br>
            <a:endParaRPr lang="ru-RU" sz="3200" dirty="0" smtClean="0">
              <a:latin typeface="Book Antiqua" pitchFamily="18" charset="0"/>
            </a:endParaRPr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50825" y="1285875"/>
            <a:ext cx="8893175" cy="538321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uk-UA" sz="2800" dirty="0" smtClean="0">
                <a:solidFill>
                  <a:srgbClr val="FF9966"/>
                </a:solidFill>
              </a:rPr>
              <a:t>соціальна ізоляція, групове неприйняття;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uk-UA" sz="2800" dirty="0" smtClean="0">
                <a:solidFill>
                  <a:srgbClr val="FF9966"/>
                </a:solidFill>
              </a:rPr>
              <a:t>зниження толерантності до «значущих інших»;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uk-UA" sz="2800" dirty="0" smtClean="0">
                <a:solidFill>
                  <a:srgbClr val="FF9966"/>
                </a:solidFill>
              </a:rPr>
              <a:t> внутріособистісний конфлікт між статусом і домаганнями;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uk-UA" sz="2800" dirty="0" smtClean="0">
                <a:solidFill>
                  <a:srgbClr val="FF9966"/>
                </a:solidFill>
              </a:rPr>
              <a:t> самотність (породжена розчаруванням у людях, втратою соціальних контактів, невизнанням індивіда на рівні міжособистісній взаємодії);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uk-UA" sz="2800" dirty="0" smtClean="0">
                <a:solidFill>
                  <a:srgbClr val="FF9966"/>
                </a:solidFill>
              </a:rPr>
              <a:t> соціально-психологічне відчуження; зростання незадоволення (статусно-рольові розбіжності);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uk-UA" sz="2800" dirty="0" smtClean="0">
                <a:solidFill>
                  <a:srgbClr val="FF9966"/>
                </a:solidFill>
              </a:rPr>
              <a:t>неадекватність ціннісного ставлення та самооцінки;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uk-UA" sz="2800" dirty="0" smtClean="0">
                <a:solidFill>
                  <a:srgbClr val="FF9966"/>
                </a:solidFill>
              </a:rPr>
              <a:t>комунікативна неспроможність; зниження престижу, авторитету;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uk-UA" sz="2800" dirty="0" smtClean="0">
                <a:solidFill>
                  <a:srgbClr val="FF9966"/>
                </a:solidFill>
              </a:rPr>
              <a:t> міжособистісні конфлікти, а також конфлікти, пов’язані з антисоціальною поведінкою.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400" b="1" dirty="0" smtClean="0">
              <a:solidFill>
                <a:srgbClr val="FF9966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57813"/>
            <a:ext cx="7772400" cy="150018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uk-UA" dirty="0" smtClean="0">
                <a:solidFill>
                  <a:srgbClr val="FF5050"/>
                </a:solidFill>
              </a:rPr>
              <a:t>фактори ризику </a:t>
            </a:r>
            <a:r>
              <a:rPr lang="uk-UA" dirty="0" err="1" smtClean="0">
                <a:solidFill>
                  <a:srgbClr val="FF5050"/>
                </a:solidFill>
              </a:rPr>
              <a:t>суїцидальності</a:t>
            </a:r>
            <a:r>
              <a:rPr lang="uk-UA" dirty="0" smtClean="0">
                <a:solidFill>
                  <a:srgbClr val="FF5050"/>
                </a:solidFill>
              </a:rPr>
              <a:t> учнів:</a:t>
            </a:r>
            <a:r>
              <a:rPr lang="uk-UA" dirty="0" smtClean="0">
                <a:solidFill>
                  <a:srgbClr val="669900"/>
                </a:solidFill>
              </a:rPr>
              <a:t/>
            </a:r>
            <a:br>
              <a:rPr lang="uk-UA" dirty="0" smtClean="0">
                <a:solidFill>
                  <a:srgbClr val="669900"/>
                </a:solidFill>
              </a:rPr>
            </a:br>
            <a:endParaRPr lang="uk-UA" dirty="0">
              <a:solidFill>
                <a:srgbClr val="669900"/>
              </a:solidFill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0"/>
            <a:ext cx="8135937" cy="580548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uk-UA" sz="2400" b="1" dirty="0" smtClean="0">
                <a:solidFill>
                  <a:srgbClr val="33CC33"/>
                </a:solidFill>
              </a:rPr>
              <a:t>  спадковість;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uk-UA" sz="2400" b="1" dirty="0" smtClean="0">
                <a:solidFill>
                  <a:srgbClr val="33CC33"/>
                </a:solidFill>
              </a:rPr>
              <a:t>  вербальна і фізична агресія;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uk-UA" sz="2400" b="1" dirty="0" smtClean="0">
                <a:solidFill>
                  <a:srgbClr val="33CC33"/>
                </a:solidFill>
              </a:rPr>
              <a:t>  висока конфліктність спілкування; прагнення до домінування або орієнтації на залежність;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uk-UA" sz="2400" b="1" dirty="0" smtClean="0">
                <a:solidFill>
                  <a:srgbClr val="33CC33"/>
                </a:solidFill>
              </a:rPr>
              <a:t>  ізоляція або неприйняття однолітками;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uk-UA" sz="2400" b="1" dirty="0" smtClean="0">
                <a:solidFill>
                  <a:srgbClr val="33CC33"/>
                </a:solidFill>
              </a:rPr>
              <a:t>  різкі зміни у поведінці, імпульсивність, неадекватність реакцій;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uk-UA" sz="2400" b="1" dirty="0" smtClean="0">
                <a:solidFill>
                  <a:srgbClr val="33CC33"/>
                </a:solidFill>
              </a:rPr>
              <a:t>  неадекватна самооцінка;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uk-UA" sz="2400" b="1" dirty="0" smtClean="0">
                <a:solidFill>
                  <a:srgbClr val="33CC33"/>
                </a:solidFill>
              </a:rPr>
              <a:t>  неблагополучне сімейне оточення, рання дорослість;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uk-UA" sz="2400" b="1" dirty="0" smtClean="0">
                <a:solidFill>
                  <a:srgbClr val="33CC33"/>
                </a:solidFill>
              </a:rPr>
              <a:t>  </a:t>
            </a:r>
            <a:r>
              <a:rPr lang="uk-UA" sz="2400" b="1" dirty="0" err="1" smtClean="0">
                <a:solidFill>
                  <a:srgbClr val="33CC33"/>
                </a:solidFill>
              </a:rPr>
              <a:t>психотравмуючі</a:t>
            </a:r>
            <a:r>
              <a:rPr lang="uk-UA" sz="2400" b="1" dirty="0" smtClean="0">
                <a:solidFill>
                  <a:srgbClr val="33CC33"/>
                </a:solidFill>
              </a:rPr>
              <a:t> події (смерть близької людини, міжособистісний конфлікт, непристойний вчинок, погані стосунки у сім'ї та ін.);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uk-UA" sz="2400" b="1" dirty="0" smtClean="0">
                <a:solidFill>
                  <a:srgbClr val="33CC33"/>
                </a:solidFill>
              </a:rPr>
              <a:t>  алкоголізм і наркоманія, асоціальний спосіб життя.</a:t>
            </a:r>
          </a:p>
          <a:p>
            <a:pPr>
              <a:defRPr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sz="3600" dirty="0" smtClean="0">
                <a:solidFill>
                  <a:srgbClr val="FF9966"/>
                </a:solidFill>
              </a:rPr>
              <a:t>Природа механізму </a:t>
            </a:r>
            <a:r>
              <a:rPr lang="uk-UA" sz="3600" dirty="0" err="1" smtClean="0">
                <a:solidFill>
                  <a:srgbClr val="FF9966"/>
                </a:solidFill>
              </a:rPr>
              <a:t>суїцидальних</a:t>
            </a:r>
            <a:r>
              <a:rPr lang="uk-UA" sz="3600" dirty="0" smtClean="0">
                <a:solidFill>
                  <a:srgbClr val="FF9966"/>
                </a:solidFill>
              </a:rPr>
              <a:t> намірів</a:t>
            </a:r>
            <a:br>
              <a:rPr lang="uk-UA" sz="3600" dirty="0" smtClean="0">
                <a:solidFill>
                  <a:srgbClr val="FF9966"/>
                </a:solidFill>
              </a:rPr>
            </a:br>
            <a:endParaRPr lang="uk-UA" sz="3600" dirty="0">
              <a:solidFill>
                <a:srgbClr val="FF9966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251520" y="1340768"/>
          <a:ext cx="8678198" cy="5269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000" dirty="0" err="1" smtClean="0">
                <a:solidFill>
                  <a:srgbClr val="FF0000"/>
                </a:solidFill>
              </a:rPr>
              <a:t>Класифікація</a:t>
            </a:r>
            <a:r>
              <a:rPr lang="ru-RU" sz="4000" dirty="0" smtClean="0">
                <a:solidFill>
                  <a:srgbClr val="FF0000"/>
                </a:solidFill>
              </a:rPr>
              <a:t>  </a:t>
            </a:r>
            <a:r>
              <a:rPr lang="ru-RU" sz="4000" dirty="0" err="1" smtClean="0">
                <a:solidFill>
                  <a:srgbClr val="FF0000"/>
                </a:solidFill>
              </a:rPr>
              <a:t>самогубств</a:t>
            </a:r>
            <a:r>
              <a:rPr lang="ru-RU" sz="4000" dirty="0" smtClean="0">
                <a:solidFill>
                  <a:srgbClr val="FF0000"/>
                </a:solidFill>
              </a:rPr>
              <a:t/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</a:rPr>
              <a:t>                                 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500188"/>
            <a:ext cx="8007350" cy="5072062"/>
          </a:xfrm>
        </p:spPr>
        <p:txBody>
          <a:bodyPr/>
          <a:lstStyle/>
          <a:p>
            <a:pPr>
              <a:defRPr/>
            </a:pPr>
            <a:r>
              <a:rPr lang="uk-UA" sz="2800" dirty="0" smtClean="0"/>
              <a:t>метою справжніх суїцидів є позбавлення себе життя. </a:t>
            </a:r>
          </a:p>
          <a:p>
            <a:pPr>
              <a:defRPr/>
            </a:pPr>
            <a:r>
              <a:rPr lang="uk-UA" sz="2800" dirty="0" smtClean="0"/>
              <a:t>демонстративно</a:t>
            </a:r>
            <a:r>
              <a:rPr lang="ru-RU" sz="2800" dirty="0" smtClean="0"/>
              <a:t>- </a:t>
            </a:r>
            <a:r>
              <a:rPr lang="uk-UA" sz="2800" dirty="0" err="1" smtClean="0"/>
              <a:t>шантажуюча</a:t>
            </a:r>
            <a:r>
              <a:rPr lang="uk-UA" sz="2800" dirty="0" smtClean="0"/>
              <a:t> </a:t>
            </a:r>
            <a:r>
              <a:rPr lang="uk-UA" sz="2800" dirty="0" err="1" smtClean="0"/>
              <a:t>суїцидальна</a:t>
            </a:r>
            <a:r>
              <a:rPr lang="uk-UA" sz="2800" dirty="0" smtClean="0"/>
              <a:t> поведінка, навпаки, своєю метою має лише демонстрацію наміру позбавити себе життя (однак така демонстрація часто закінчується завершеним суїцидом через допущені прорахунки). </a:t>
            </a:r>
          </a:p>
          <a:p>
            <a:pPr>
              <a:defRPr/>
            </a:pPr>
            <a:r>
              <a:rPr lang="uk-UA" sz="2800" dirty="0" err="1" smtClean="0"/>
              <a:t>самопошкодження</a:t>
            </a:r>
            <a:r>
              <a:rPr lang="uk-UA" sz="2800" dirty="0" smtClean="0"/>
              <a:t> взагалі не спричинені думками про смерть, їх метою є лише пошкодженням того чи іншого органу. </a:t>
            </a:r>
          </a:p>
          <a:p>
            <a:pPr>
              <a:defRPr/>
            </a:pP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64"/>
          <p:cNvSpPr>
            <a:spLocks noChangeArrowheads="1"/>
          </p:cNvSpPr>
          <p:nvPr/>
        </p:nvSpPr>
        <p:spPr bwMode="auto">
          <a:xfrm>
            <a:off x="468313" y="333375"/>
            <a:ext cx="5032375" cy="2087563"/>
          </a:xfrm>
          <a:prstGeom prst="flowChartMultidocument">
            <a:avLst/>
          </a:prstGeom>
          <a:gradFill rotWithShape="1">
            <a:gsLst>
              <a:gs pos="0">
                <a:srgbClr val="CC3300"/>
              </a:gs>
              <a:gs pos="50000">
                <a:srgbClr val="FFDC47"/>
              </a:gs>
              <a:gs pos="100000">
                <a:srgbClr val="CC3300"/>
              </a:gs>
            </a:gsLst>
            <a:lin ang="5400000" scaled="1"/>
          </a:gra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Класифікація</a:t>
            </a:r>
            <a:r>
              <a:rPr lang="ru-RU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 </a:t>
            </a:r>
            <a:r>
              <a:rPr lang="ru-RU" sz="2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самогубств</a:t>
            </a:r>
            <a:r>
              <a:rPr lang="ru-RU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,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яка </a:t>
            </a:r>
            <a:r>
              <a:rPr lang="ru-RU" sz="2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базується</a:t>
            </a:r>
            <a:r>
              <a:rPr lang="ru-RU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 на </a:t>
            </a:r>
            <a:r>
              <a:rPr lang="ru-RU" sz="2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їх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 </a:t>
            </a:r>
            <a:r>
              <a:rPr lang="ru-RU" sz="2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особистісному</a:t>
            </a:r>
            <a:r>
              <a:rPr lang="ru-RU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 </a:t>
            </a:r>
            <a:r>
              <a:rPr lang="ru-RU" sz="2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смислі</a:t>
            </a:r>
            <a:endParaRPr lang="uk-UA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11267" name="AutoShape 68"/>
          <p:cNvSpPr>
            <a:spLocks noChangeArrowheads="1"/>
          </p:cNvSpPr>
          <p:nvPr/>
        </p:nvSpPr>
        <p:spPr bwMode="auto">
          <a:xfrm rot="5400000">
            <a:off x="-1025525" y="4275138"/>
            <a:ext cx="3636963" cy="6492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3300"/>
              </a:gs>
              <a:gs pos="50000">
                <a:srgbClr val="FFDA3B"/>
              </a:gs>
              <a:gs pos="100000">
                <a:srgbClr val="CC3300"/>
              </a:gs>
            </a:gsLst>
            <a:lin ang="5400000" scaled="1"/>
          </a:gradFill>
          <a:ln w="9525">
            <a:solidFill>
              <a:srgbClr val="D60093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ru-RU" b="1">
                <a:solidFill>
                  <a:srgbClr val="A50021"/>
                </a:solidFill>
              </a:rPr>
              <a:t>“Протестні”</a:t>
            </a:r>
            <a:r>
              <a:rPr lang="ru-RU">
                <a:solidFill>
                  <a:srgbClr val="A50021"/>
                </a:solidFill>
              </a:rPr>
              <a:t> </a:t>
            </a:r>
            <a:endParaRPr lang="ru-RU" b="1">
              <a:solidFill>
                <a:srgbClr val="A50021"/>
              </a:solidFill>
              <a:latin typeface="Book Antiqua" pitchFamily="18" charset="0"/>
            </a:endParaRPr>
          </a:p>
        </p:txBody>
      </p:sp>
      <p:sp>
        <p:nvSpPr>
          <p:cNvPr id="11268" name="AutoShape 69"/>
          <p:cNvSpPr>
            <a:spLocks noChangeArrowheads="1"/>
          </p:cNvSpPr>
          <p:nvPr/>
        </p:nvSpPr>
        <p:spPr bwMode="auto">
          <a:xfrm rot="5400000">
            <a:off x="-207962" y="4279900"/>
            <a:ext cx="3636962" cy="6492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3300"/>
              </a:gs>
              <a:gs pos="50000">
                <a:srgbClr val="FFDC47"/>
              </a:gs>
              <a:gs pos="100000">
                <a:srgbClr val="CC3300"/>
              </a:gs>
            </a:gsLst>
            <a:lin ang="5400000" scaled="1"/>
          </a:gradFill>
          <a:ln w="9525">
            <a:solidFill>
              <a:srgbClr val="CC3300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ru-RU" b="1">
                <a:solidFill>
                  <a:srgbClr val="A50021"/>
                </a:solidFill>
              </a:rPr>
              <a:t>“Помста” </a:t>
            </a:r>
            <a:endParaRPr lang="ru-RU" b="1">
              <a:solidFill>
                <a:srgbClr val="A50021"/>
              </a:solidFill>
              <a:latin typeface="Book Antiqua" pitchFamily="18" charset="0"/>
            </a:endParaRPr>
          </a:p>
        </p:txBody>
      </p:sp>
      <p:sp>
        <p:nvSpPr>
          <p:cNvPr id="11269" name="AutoShape 70"/>
          <p:cNvSpPr>
            <a:spLocks noChangeArrowheads="1"/>
          </p:cNvSpPr>
          <p:nvPr/>
        </p:nvSpPr>
        <p:spPr bwMode="auto">
          <a:xfrm rot="5400000">
            <a:off x="701675" y="4275138"/>
            <a:ext cx="3636963" cy="6492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3300"/>
              </a:gs>
              <a:gs pos="50000">
                <a:srgbClr val="FFD72F"/>
              </a:gs>
              <a:gs pos="100000">
                <a:srgbClr val="CC3300"/>
              </a:gs>
            </a:gsLst>
            <a:lin ang="5400000" scaled="1"/>
          </a:gradFill>
          <a:ln w="9525">
            <a:solidFill>
              <a:srgbClr val="CC3300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ru-RU" sz="1600" b="1">
                <a:solidFill>
                  <a:srgbClr val="A50021"/>
                </a:solidFill>
              </a:rPr>
              <a:t>“Заклик”</a:t>
            </a:r>
            <a:r>
              <a:rPr lang="ru-RU" sz="1600">
                <a:solidFill>
                  <a:srgbClr val="A50021"/>
                </a:solidFill>
              </a:rPr>
              <a:t> </a:t>
            </a:r>
            <a:endParaRPr lang="ru-RU" sz="1600" b="1">
              <a:solidFill>
                <a:srgbClr val="A50021"/>
              </a:solidFill>
              <a:latin typeface="Book Antiqua" pitchFamily="18" charset="0"/>
            </a:endParaRPr>
          </a:p>
        </p:txBody>
      </p:sp>
      <p:sp>
        <p:nvSpPr>
          <p:cNvPr id="11270" name="AutoShape 71"/>
          <p:cNvSpPr>
            <a:spLocks noChangeArrowheads="1"/>
          </p:cNvSpPr>
          <p:nvPr/>
        </p:nvSpPr>
        <p:spPr bwMode="auto">
          <a:xfrm rot="5400000">
            <a:off x="1565275" y="4275138"/>
            <a:ext cx="3636963" cy="6492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3300"/>
              </a:gs>
              <a:gs pos="50000">
                <a:srgbClr val="FFDA3F"/>
              </a:gs>
              <a:gs pos="100000">
                <a:srgbClr val="CC3300"/>
              </a:gs>
            </a:gsLst>
            <a:lin ang="5400000" scaled="1"/>
          </a:gradFill>
          <a:ln w="9525">
            <a:solidFill>
              <a:srgbClr val="CC3300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ru-RU" sz="1600" b="1">
                <a:solidFill>
                  <a:srgbClr val="A50021"/>
                </a:solidFill>
              </a:rPr>
              <a:t>“Втеча” </a:t>
            </a:r>
            <a:endParaRPr lang="ru-RU" sz="1600" b="1">
              <a:solidFill>
                <a:srgbClr val="A50021"/>
              </a:solidFill>
              <a:latin typeface="Book Antiqua" pitchFamily="18" charset="0"/>
            </a:endParaRPr>
          </a:p>
        </p:txBody>
      </p:sp>
      <p:sp>
        <p:nvSpPr>
          <p:cNvPr id="11271" name="AutoShape 74"/>
          <p:cNvSpPr>
            <a:spLocks noChangeArrowheads="1"/>
          </p:cNvSpPr>
          <p:nvPr/>
        </p:nvSpPr>
        <p:spPr bwMode="auto">
          <a:xfrm rot="5400000">
            <a:off x="2430462" y="4275138"/>
            <a:ext cx="3636963" cy="6492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3300"/>
              </a:gs>
              <a:gs pos="50000">
                <a:srgbClr val="FFD833"/>
              </a:gs>
              <a:gs pos="100000">
                <a:srgbClr val="CC3300"/>
              </a:gs>
            </a:gsLst>
            <a:lin ang="5400000" scaled="1"/>
          </a:gradFill>
          <a:ln w="9525">
            <a:solidFill>
              <a:srgbClr val="CC3300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b="1">
                <a:solidFill>
                  <a:srgbClr val="A50021"/>
                </a:solidFill>
                <a:latin typeface="Book Antiqua" pitchFamily="18" charset="0"/>
              </a:rPr>
              <a:t> </a:t>
            </a:r>
            <a:r>
              <a:rPr lang="ru-RU" b="1">
                <a:solidFill>
                  <a:srgbClr val="A50021"/>
                </a:solidFill>
              </a:rPr>
              <a:t>“Самопокарання”</a:t>
            </a:r>
            <a:r>
              <a:rPr lang="ru-RU">
                <a:solidFill>
                  <a:srgbClr val="A50021"/>
                </a:solidFill>
              </a:rPr>
              <a:t> </a:t>
            </a:r>
            <a:endParaRPr lang="ru-RU" b="1">
              <a:solidFill>
                <a:srgbClr val="A50021"/>
              </a:solidFill>
              <a:latin typeface="Book Antiqua" pitchFamily="18" charset="0"/>
            </a:endParaRPr>
          </a:p>
        </p:txBody>
      </p:sp>
      <p:sp>
        <p:nvSpPr>
          <p:cNvPr id="11272" name="AutoShape 76"/>
          <p:cNvSpPr>
            <a:spLocks noChangeArrowheads="1"/>
          </p:cNvSpPr>
          <p:nvPr/>
        </p:nvSpPr>
        <p:spPr bwMode="auto">
          <a:xfrm>
            <a:off x="539750" y="2565400"/>
            <a:ext cx="542925" cy="142875"/>
          </a:xfrm>
          <a:prstGeom prst="flowChartMerge">
            <a:avLst/>
          </a:prstGeom>
          <a:gradFill rotWithShape="1">
            <a:gsLst>
              <a:gs pos="0">
                <a:srgbClr val="CC0000"/>
              </a:gs>
              <a:gs pos="100000">
                <a:srgbClr val="FFCC00"/>
              </a:gs>
            </a:gsLst>
            <a:path path="rect">
              <a:fillToRect l="100000" b="10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1273" name="AutoShape 80"/>
          <p:cNvSpPr>
            <a:spLocks noChangeArrowheads="1"/>
          </p:cNvSpPr>
          <p:nvPr/>
        </p:nvSpPr>
        <p:spPr bwMode="auto">
          <a:xfrm>
            <a:off x="1403350" y="2565400"/>
            <a:ext cx="542925" cy="142875"/>
          </a:xfrm>
          <a:prstGeom prst="flowChartMerge">
            <a:avLst/>
          </a:prstGeom>
          <a:gradFill rotWithShape="1">
            <a:gsLst>
              <a:gs pos="0">
                <a:srgbClr val="CC0000"/>
              </a:gs>
              <a:gs pos="100000">
                <a:srgbClr val="FFCC00"/>
              </a:gs>
            </a:gsLst>
            <a:path path="rect">
              <a:fillToRect l="100000" b="10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1274" name="AutoShape 81"/>
          <p:cNvSpPr>
            <a:spLocks noChangeArrowheads="1"/>
          </p:cNvSpPr>
          <p:nvPr/>
        </p:nvSpPr>
        <p:spPr bwMode="auto">
          <a:xfrm>
            <a:off x="2268538" y="2565400"/>
            <a:ext cx="542925" cy="142875"/>
          </a:xfrm>
          <a:prstGeom prst="flowChartMerge">
            <a:avLst/>
          </a:prstGeom>
          <a:gradFill rotWithShape="1">
            <a:gsLst>
              <a:gs pos="0">
                <a:srgbClr val="CC0000"/>
              </a:gs>
              <a:gs pos="100000">
                <a:srgbClr val="FFCC00"/>
              </a:gs>
            </a:gsLst>
            <a:path path="rect">
              <a:fillToRect l="100000" b="10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1275" name="AutoShape 82"/>
          <p:cNvSpPr>
            <a:spLocks noChangeArrowheads="1"/>
          </p:cNvSpPr>
          <p:nvPr/>
        </p:nvSpPr>
        <p:spPr bwMode="auto">
          <a:xfrm>
            <a:off x="3059113" y="2565400"/>
            <a:ext cx="542925" cy="142875"/>
          </a:xfrm>
          <a:prstGeom prst="flowChartMerge">
            <a:avLst/>
          </a:prstGeom>
          <a:gradFill rotWithShape="1">
            <a:gsLst>
              <a:gs pos="0">
                <a:srgbClr val="CC0000"/>
              </a:gs>
              <a:gs pos="100000">
                <a:srgbClr val="FFCC00"/>
              </a:gs>
            </a:gsLst>
            <a:path path="rect">
              <a:fillToRect l="100000" b="10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1276" name="AutoShape 83"/>
          <p:cNvSpPr>
            <a:spLocks noChangeArrowheads="1"/>
          </p:cNvSpPr>
          <p:nvPr/>
        </p:nvSpPr>
        <p:spPr bwMode="auto">
          <a:xfrm>
            <a:off x="3995738" y="2565400"/>
            <a:ext cx="542925" cy="142875"/>
          </a:xfrm>
          <a:prstGeom prst="flowChartMerge">
            <a:avLst/>
          </a:prstGeom>
          <a:gradFill rotWithShape="1">
            <a:gsLst>
              <a:gs pos="0">
                <a:srgbClr val="CC0000"/>
              </a:gs>
              <a:gs pos="100000">
                <a:srgbClr val="FFCC00"/>
              </a:gs>
            </a:gsLst>
            <a:path path="rect">
              <a:fillToRect l="100000" b="10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1277" name="AutoShape 74"/>
          <p:cNvSpPr>
            <a:spLocks noChangeArrowheads="1"/>
          </p:cNvSpPr>
          <p:nvPr/>
        </p:nvSpPr>
        <p:spPr bwMode="auto">
          <a:xfrm rot="5400000">
            <a:off x="3432969" y="4282282"/>
            <a:ext cx="3641725" cy="6492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3300"/>
              </a:gs>
              <a:gs pos="50000">
                <a:srgbClr val="FFD833"/>
              </a:gs>
              <a:gs pos="100000">
                <a:srgbClr val="CC3300"/>
              </a:gs>
            </a:gsLst>
            <a:lin ang="5400000" scaled="1"/>
          </a:gradFill>
          <a:ln w="9525">
            <a:solidFill>
              <a:srgbClr val="CC3300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ru-RU" b="1">
                <a:solidFill>
                  <a:srgbClr val="A50021"/>
                </a:solidFill>
              </a:rPr>
              <a:t>“Відмова“</a:t>
            </a:r>
            <a:r>
              <a:rPr lang="ru-RU">
                <a:solidFill>
                  <a:srgbClr val="A50021"/>
                </a:solidFill>
              </a:rPr>
              <a:t> </a:t>
            </a:r>
            <a:endParaRPr lang="ru-RU" b="1">
              <a:solidFill>
                <a:srgbClr val="A50021"/>
              </a:solidFill>
              <a:latin typeface="Book Antiqua" pitchFamily="18" charset="0"/>
            </a:endParaRPr>
          </a:p>
        </p:txBody>
      </p:sp>
      <p:sp>
        <p:nvSpPr>
          <p:cNvPr id="11278" name="AutoShape 83"/>
          <p:cNvSpPr>
            <a:spLocks noChangeArrowheads="1"/>
          </p:cNvSpPr>
          <p:nvPr/>
        </p:nvSpPr>
        <p:spPr bwMode="auto">
          <a:xfrm>
            <a:off x="4929188" y="2571750"/>
            <a:ext cx="571500" cy="142875"/>
          </a:xfrm>
          <a:prstGeom prst="flowChartMerge">
            <a:avLst/>
          </a:prstGeom>
          <a:gradFill rotWithShape="1">
            <a:gsLst>
              <a:gs pos="0">
                <a:srgbClr val="CC0000"/>
              </a:gs>
              <a:gs pos="100000">
                <a:srgbClr val="FFCC00"/>
              </a:gs>
            </a:gsLst>
            <a:path path="rect">
              <a:fillToRect l="100000" b="10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pic>
        <p:nvPicPr>
          <p:cNvPr id="9230" name="Picture 14" descr="C:\Users\Hope\Desktop\суїцид\13195165_7261623_11783656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85233" y="2928934"/>
            <a:ext cx="3458767" cy="314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11267" grpId="0" animBg="1"/>
      <p:bldP spid="11268" grpId="0" animBg="1"/>
      <p:bldP spid="11269" grpId="0" animBg="1"/>
      <p:bldP spid="11270" grpId="0" animBg="1"/>
      <p:bldP spid="11271" grpId="0" animBg="1"/>
      <p:bldP spid="1127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28625" y="285750"/>
            <a:ext cx="8416925" cy="6572250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66FF33"/>
                </a:solidFill>
              </a:rPr>
              <a:t>    “</a:t>
            </a:r>
            <a:r>
              <a:rPr lang="ru-RU" b="1" dirty="0" err="1" smtClean="0">
                <a:solidFill>
                  <a:srgbClr val="66FF33"/>
                </a:solidFill>
              </a:rPr>
              <a:t>Протестні</a:t>
            </a:r>
            <a:r>
              <a:rPr lang="ru-RU" b="1" dirty="0" smtClean="0">
                <a:solidFill>
                  <a:srgbClr val="66FF33"/>
                </a:solidFill>
              </a:rPr>
              <a:t>”</a:t>
            </a:r>
            <a:r>
              <a:rPr lang="ru-RU" dirty="0" smtClean="0">
                <a:solidFill>
                  <a:srgbClr val="66FF33"/>
                </a:solidFill>
              </a:rPr>
              <a:t> </a:t>
            </a:r>
            <a:r>
              <a:rPr lang="ru-RU" dirty="0" err="1" smtClean="0">
                <a:solidFill>
                  <a:srgbClr val="66FF33"/>
                </a:solidFill>
              </a:rPr>
              <a:t>форми</a:t>
            </a:r>
            <a:r>
              <a:rPr lang="ru-RU" dirty="0" smtClean="0">
                <a:solidFill>
                  <a:srgbClr val="66FF33"/>
                </a:solidFill>
              </a:rPr>
              <a:t> </a:t>
            </a:r>
            <a:r>
              <a:rPr lang="ru-RU" dirty="0" err="1" smtClean="0">
                <a:solidFill>
                  <a:srgbClr val="66FF33"/>
                </a:solidFill>
              </a:rPr>
              <a:t>суїцидальної</a:t>
            </a:r>
            <a:r>
              <a:rPr lang="ru-RU" dirty="0" smtClean="0">
                <a:solidFill>
                  <a:srgbClr val="66FF33"/>
                </a:solidFill>
              </a:rPr>
              <a:t> </a:t>
            </a:r>
            <a:r>
              <a:rPr lang="ru-RU" dirty="0" err="1" smtClean="0">
                <a:solidFill>
                  <a:srgbClr val="66FF33"/>
                </a:solidFill>
              </a:rPr>
              <a:t>поведінки</a:t>
            </a:r>
            <a:r>
              <a:rPr lang="ru-RU" dirty="0" smtClean="0">
                <a:solidFill>
                  <a:srgbClr val="66FF33"/>
                </a:solidFill>
              </a:rPr>
              <a:t> </a:t>
            </a:r>
            <a:r>
              <a:rPr lang="ru-RU" dirty="0" err="1" smtClean="0">
                <a:solidFill>
                  <a:srgbClr val="66FF33"/>
                </a:solidFill>
              </a:rPr>
              <a:t>виникають</a:t>
            </a:r>
            <a:r>
              <a:rPr lang="ru-RU" dirty="0" smtClean="0">
                <a:solidFill>
                  <a:srgbClr val="66FF33"/>
                </a:solidFill>
              </a:rPr>
              <a:t> у </a:t>
            </a:r>
            <a:r>
              <a:rPr lang="ru-RU" dirty="0" err="1" smtClean="0">
                <a:solidFill>
                  <a:srgbClr val="66FF33"/>
                </a:solidFill>
              </a:rPr>
              <a:t>ситуації</a:t>
            </a:r>
            <a:r>
              <a:rPr lang="ru-RU" dirty="0" smtClean="0">
                <a:solidFill>
                  <a:srgbClr val="66FF33"/>
                </a:solidFill>
              </a:rPr>
              <a:t> </a:t>
            </a:r>
            <a:r>
              <a:rPr lang="ru-RU" dirty="0" err="1" smtClean="0">
                <a:solidFill>
                  <a:srgbClr val="66FF33"/>
                </a:solidFill>
              </a:rPr>
              <a:t>конфлікту</a:t>
            </a:r>
            <a:r>
              <a:rPr lang="ru-RU" dirty="0" smtClean="0">
                <a:solidFill>
                  <a:srgbClr val="66FF33"/>
                </a:solidFill>
              </a:rPr>
              <a:t>, коли </a:t>
            </a:r>
            <a:r>
              <a:rPr lang="ru-RU" dirty="0" err="1" smtClean="0">
                <a:solidFill>
                  <a:srgbClr val="66FF33"/>
                </a:solidFill>
              </a:rPr>
              <a:t>об’єктивна</a:t>
            </a:r>
            <a:r>
              <a:rPr lang="ru-RU" dirty="0" smtClean="0">
                <a:solidFill>
                  <a:srgbClr val="66FF33"/>
                </a:solidFill>
              </a:rPr>
              <a:t> сторона </a:t>
            </a:r>
            <a:r>
              <a:rPr lang="ru-RU" dirty="0" err="1" smtClean="0">
                <a:solidFill>
                  <a:srgbClr val="66FF33"/>
                </a:solidFill>
              </a:rPr>
              <a:t>останнього</a:t>
            </a:r>
            <a:r>
              <a:rPr lang="ru-RU" dirty="0" smtClean="0">
                <a:solidFill>
                  <a:srgbClr val="66FF33"/>
                </a:solidFill>
              </a:rPr>
              <a:t> </a:t>
            </a:r>
            <a:r>
              <a:rPr lang="ru-RU" dirty="0" err="1" smtClean="0">
                <a:solidFill>
                  <a:srgbClr val="66FF33"/>
                </a:solidFill>
              </a:rPr>
              <a:t>оцінюється</a:t>
            </a:r>
            <a:r>
              <a:rPr lang="ru-RU" dirty="0" smtClean="0">
                <a:solidFill>
                  <a:srgbClr val="66FF33"/>
                </a:solidFill>
              </a:rPr>
              <a:t> </a:t>
            </a:r>
            <a:r>
              <a:rPr lang="ru-RU" dirty="0" err="1" smtClean="0">
                <a:solidFill>
                  <a:srgbClr val="66FF33"/>
                </a:solidFill>
              </a:rPr>
              <a:t>індивідом</a:t>
            </a:r>
            <a:r>
              <a:rPr lang="ru-RU" dirty="0" smtClean="0">
                <a:solidFill>
                  <a:srgbClr val="66FF33"/>
                </a:solidFill>
              </a:rPr>
              <a:t> як ворожа </a:t>
            </a:r>
            <a:r>
              <a:rPr lang="ru-RU" dirty="0" err="1" smtClean="0">
                <a:solidFill>
                  <a:srgbClr val="66FF33"/>
                </a:solidFill>
              </a:rPr>
              <a:t>або</a:t>
            </a:r>
            <a:r>
              <a:rPr lang="ru-RU" dirty="0" smtClean="0">
                <a:solidFill>
                  <a:srgbClr val="66FF33"/>
                </a:solidFill>
              </a:rPr>
              <a:t> </a:t>
            </a:r>
            <a:r>
              <a:rPr lang="ru-RU" dirty="0" err="1" smtClean="0">
                <a:solidFill>
                  <a:srgbClr val="66FF33"/>
                </a:solidFill>
              </a:rPr>
              <a:t>агресивна</a:t>
            </a:r>
            <a:r>
              <a:rPr lang="ru-RU" dirty="0" smtClean="0">
                <a:solidFill>
                  <a:srgbClr val="66FF33"/>
                </a:solidFill>
              </a:rPr>
              <a:t>. У </a:t>
            </a:r>
            <a:r>
              <a:rPr lang="ru-RU" dirty="0" err="1" smtClean="0">
                <a:solidFill>
                  <a:srgbClr val="66FF33"/>
                </a:solidFill>
              </a:rPr>
              <a:t>цьому</a:t>
            </a:r>
            <a:r>
              <a:rPr lang="ru-RU" dirty="0" smtClean="0">
                <a:solidFill>
                  <a:srgbClr val="66FF33"/>
                </a:solidFill>
              </a:rPr>
              <a:t> </a:t>
            </a:r>
            <a:r>
              <a:rPr lang="ru-RU" dirty="0" err="1" smtClean="0">
                <a:solidFill>
                  <a:srgbClr val="66FF33"/>
                </a:solidFill>
              </a:rPr>
              <a:t>випадку</a:t>
            </a:r>
            <a:r>
              <a:rPr lang="ru-RU" dirty="0" smtClean="0">
                <a:solidFill>
                  <a:srgbClr val="66FF33"/>
                </a:solidFill>
              </a:rPr>
              <a:t> </a:t>
            </a:r>
            <a:r>
              <a:rPr lang="ru-RU" dirty="0" err="1" smtClean="0">
                <a:solidFill>
                  <a:srgbClr val="66FF33"/>
                </a:solidFill>
              </a:rPr>
              <a:t>самогубство</a:t>
            </a:r>
            <a:r>
              <a:rPr lang="ru-RU" dirty="0" smtClean="0">
                <a:solidFill>
                  <a:srgbClr val="66FF33"/>
                </a:solidFill>
              </a:rPr>
              <a:t> </a:t>
            </a:r>
            <a:r>
              <a:rPr lang="ru-RU" dirty="0" err="1" smtClean="0">
                <a:solidFill>
                  <a:srgbClr val="66FF33"/>
                </a:solidFill>
              </a:rPr>
              <a:t>виражає</a:t>
            </a:r>
            <a:r>
              <a:rPr lang="ru-RU" dirty="0" smtClean="0">
                <a:solidFill>
                  <a:srgbClr val="66FF33"/>
                </a:solidFill>
              </a:rPr>
              <a:t> </a:t>
            </a:r>
            <a:r>
              <a:rPr lang="ru-RU" dirty="0" err="1" smtClean="0">
                <a:solidFill>
                  <a:srgbClr val="66FF33"/>
                </a:solidFill>
              </a:rPr>
              <a:t>його</a:t>
            </a:r>
            <a:r>
              <a:rPr lang="ru-RU" dirty="0" smtClean="0">
                <a:solidFill>
                  <a:srgbClr val="66FF33"/>
                </a:solidFill>
              </a:rPr>
              <a:t> </a:t>
            </a:r>
            <a:r>
              <a:rPr lang="ru-RU" dirty="0" err="1" smtClean="0">
                <a:solidFill>
                  <a:srgbClr val="66FF33"/>
                </a:solidFill>
              </a:rPr>
              <a:t>негативне</a:t>
            </a:r>
            <a:r>
              <a:rPr lang="ru-RU" dirty="0" smtClean="0">
                <a:solidFill>
                  <a:srgbClr val="66FF33"/>
                </a:solidFill>
              </a:rPr>
              <a:t> </a:t>
            </a:r>
            <a:r>
              <a:rPr lang="ru-RU" dirty="0" err="1" smtClean="0">
                <a:solidFill>
                  <a:srgbClr val="66FF33"/>
                </a:solidFill>
              </a:rPr>
              <a:t>ставлення</a:t>
            </a:r>
            <a:r>
              <a:rPr lang="ru-RU" dirty="0" smtClean="0">
                <a:solidFill>
                  <a:srgbClr val="66FF33"/>
                </a:solidFill>
              </a:rPr>
              <a:t> до </a:t>
            </a:r>
            <a:r>
              <a:rPr lang="ru-RU" dirty="0" err="1" smtClean="0">
                <a:solidFill>
                  <a:srgbClr val="66FF33"/>
                </a:solidFill>
              </a:rPr>
              <a:t>наявного</a:t>
            </a:r>
            <a:r>
              <a:rPr lang="ru-RU" dirty="0" smtClean="0">
                <a:solidFill>
                  <a:srgbClr val="66FF33"/>
                </a:solidFill>
              </a:rPr>
              <a:t>.</a:t>
            </a:r>
          </a:p>
          <a:p>
            <a:pPr>
              <a:defRPr/>
            </a:pPr>
            <a:r>
              <a:rPr lang="uk-UA" b="1" dirty="0" smtClean="0">
                <a:solidFill>
                  <a:srgbClr val="66FF33"/>
                </a:solidFill>
              </a:rPr>
              <a:t>    </a:t>
            </a:r>
            <a:r>
              <a:rPr lang="uk-UA" b="1" dirty="0" err="1" smtClean="0">
                <a:solidFill>
                  <a:srgbClr val="66FF33"/>
                </a:solidFill>
              </a:rPr>
              <a:t>“Помста”</a:t>
            </a:r>
            <a:r>
              <a:rPr lang="uk-UA" b="1" dirty="0" smtClean="0">
                <a:solidFill>
                  <a:srgbClr val="66FF33"/>
                </a:solidFill>
              </a:rPr>
              <a:t> </a:t>
            </a:r>
            <a:r>
              <a:rPr lang="uk-UA" dirty="0" smtClean="0">
                <a:solidFill>
                  <a:srgbClr val="66FF33"/>
                </a:solidFill>
              </a:rPr>
              <a:t>є більш вираженою формою протесту, при якій індивід прагне нанести конкретних втрат оточенню, що оцінюється ним як вороже ворожому. Ці форми суїциду передбачають наявність високої самооцінки і самоцінності, активну або агресивну позицію особистості.</a:t>
            </a:r>
          </a:p>
          <a:p>
            <a:pPr>
              <a:defRPr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DC3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</TotalTime>
  <Words>1122</Words>
  <Application>Microsoft Office PowerPoint</Application>
  <PresentationFormat>Экран (4:3)</PresentationFormat>
  <Paragraphs>121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Поток</vt:lpstr>
      <vt:lpstr>         Круглий стіл з педагогами  “Загрозливі тенденції суїцидальної поведінки”</vt:lpstr>
      <vt:lpstr>   Хоча людському життю немає ціни, ми завжди чинимо так,  немов існує щось більш цінне.                             Антуан де Сент-Екзюпері     </vt:lpstr>
      <vt:lpstr>Слайд 3</vt:lpstr>
      <vt:lpstr>    Соціально-психологічні детермінанти   </vt:lpstr>
      <vt:lpstr>фактори ризику суїцидальності учнів: </vt:lpstr>
      <vt:lpstr>Природа механізму суїцидальних намірів </vt:lpstr>
      <vt:lpstr>Класифікація  самогубств                                    </vt:lpstr>
      <vt:lpstr>Слайд 8</vt:lpstr>
      <vt:lpstr>Слайд 9</vt:lpstr>
      <vt:lpstr>Слайд 10</vt:lpstr>
      <vt:lpstr>Слайд 11</vt:lpstr>
      <vt:lpstr>Слайд 12</vt:lpstr>
      <vt:lpstr> Виявлення дітей групи суїцидального ризику передбачає:</vt:lpstr>
      <vt:lpstr>Можливі шляхи подолання труднощів: </vt:lpstr>
      <vt:lpstr>Рекомендації педагогічним працівникам щодо надання превентивної допомоги учневі при потенційному суїциді </vt:lpstr>
      <vt:lpstr>Робота з педагогічним колективом навчального закладу:</vt:lpstr>
      <vt:lpstr>Робота з батьками дітей із групи суїцидального ризику: </vt:lpstr>
      <vt:lpstr>Слайд 18</vt:lpstr>
      <vt:lpstr>   Так! Я буду крізь сльози сміятись,  Серед лиха співати пiснi,  Без надiï таки сподiватись,  Буду жити! Геть думи сумнi!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Суїцид</dc:title>
  <dc:creator>psyhologist</dc:creator>
  <cp:lastModifiedBy>user01</cp:lastModifiedBy>
  <cp:revision>19</cp:revision>
  <dcterms:created xsi:type="dcterms:W3CDTF">2016-02-11T08:35:50Z</dcterms:created>
  <dcterms:modified xsi:type="dcterms:W3CDTF">2016-03-16T09:25:34Z</dcterms:modified>
</cp:coreProperties>
</file>